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76" r:id="rId3"/>
    <p:sldId id="258" r:id="rId4"/>
    <p:sldId id="260" r:id="rId5"/>
    <p:sldId id="299" r:id="rId6"/>
    <p:sldId id="300" r:id="rId7"/>
    <p:sldId id="278" r:id="rId8"/>
    <p:sldId id="279" r:id="rId9"/>
    <p:sldId id="280" r:id="rId10"/>
    <p:sldId id="281" r:id="rId11"/>
    <p:sldId id="282" r:id="rId12"/>
    <p:sldId id="283" r:id="rId13"/>
    <p:sldId id="284" r:id="rId14"/>
    <p:sldId id="285" r:id="rId15"/>
    <p:sldId id="286" r:id="rId16"/>
    <p:sldId id="287" r:id="rId17"/>
    <p:sldId id="297" r:id="rId18"/>
    <p:sldId id="298" r:id="rId19"/>
    <p:sldId id="289" r:id="rId20"/>
    <p:sldId id="290" r:id="rId21"/>
    <p:sldId id="291" r:id="rId22"/>
    <p:sldId id="292" r:id="rId23"/>
    <p:sldId id="293" r:id="rId24"/>
    <p:sldId id="271" r:id="rId25"/>
    <p:sldId id="301" r:id="rId26"/>
    <p:sldId id="261" r:id="rId27"/>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5" d="100"/>
          <a:sy n="75" d="100"/>
        </p:scale>
        <p:origin x="974" y="1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330DE-F098-9D2F-D143-639C96CAEC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DE"/>
          </a:p>
        </p:txBody>
      </p:sp>
      <p:sp>
        <p:nvSpPr>
          <p:cNvPr id="3" name="Subtitle 2">
            <a:extLst>
              <a:ext uri="{FF2B5EF4-FFF2-40B4-BE49-F238E27FC236}">
                <a16:creationId xmlns:a16="http://schemas.microsoft.com/office/drawing/2014/main" id="{7616D817-FE64-A33B-4913-9ACB59C2F3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DE"/>
          </a:p>
        </p:txBody>
      </p:sp>
      <p:sp>
        <p:nvSpPr>
          <p:cNvPr id="4" name="Date Placeholder 3">
            <a:extLst>
              <a:ext uri="{FF2B5EF4-FFF2-40B4-BE49-F238E27FC236}">
                <a16:creationId xmlns:a16="http://schemas.microsoft.com/office/drawing/2014/main" id="{5083A2FC-1451-F957-75D1-2A58457C23D3}"/>
              </a:ext>
            </a:extLst>
          </p:cNvPr>
          <p:cNvSpPr>
            <a:spLocks noGrp="1"/>
          </p:cNvSpPr>
          <p:nvPr>
            <p:ph type="dt" sz="half" idx="10"/>
          </p:nvPr>
        </p:nvSpPr>
        <p:spPr/>
        <p:txBody>
          <a:bodyPr/>
          <a:lstStyle/>
          <a:p>
            <a:fld id="{34D75892-84D3-48FD-A1E8-7F942043FA07}" type="datetimeFigureOut">
              <a:rPr lang="en-DE" smtClean="0"/>
              <a:t>09/12/2023</a:t>
            </a:fld>
            <a:endParaRPr lang="en-DE"/>
          </a:p>
        </p:txBody>
      </p:sp>
      <p:sp>
        <p:nvSpPr>
          <p:cNvPr id="5" name="Footer Placeholder 4">
            <a:extLst>
              <a:ext uri="{FF2B5EF4-FFF2-40B4-BE49-F238E27FC236}">
                <a16:creationId xmlns:a16="http://schemas.microsoft.com/office/drawing/2014/main" id="{F749A670-4C96-562D-E26E-6CAE42AA1DCA}"/>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170550D4-38E7-2106-914C-83982521A1D0}"/>
              </a:ext>
            </a:extLst>
          </p:cNvPr>
          <p:cNvSpPr>
            <a:spLocks noGrp="1"/>
          </p:cNvSpPr>
          <p:nvPr>
            <p:ph type="sldNum" sz="quarter" idx="12"/>
          </p:nvPr>
        </p:nvSpPr>
        <p:spPr/>
        <p:txBody>
          <a:bodyPr/>
          <a:lstStyle/>
          <a:p>
            <a:fld id="{8DB258DB-350C-41E4-8B76-51F8A99C20B3}" type="slidenum">
              <a:rPr lang="en-DE" smtClean="0"/>
              <a:t>‹#›</a:t>
            </a:fld>
            <a:endParaRPr lang="en-DE"/>
          </a:p>
        </p:txBody>
      </p:sp>
    </p:spTree>
    <p:extLst>
      <p:ext uri="{BB962C8B-B14F-4D97-AF65-F5344CB8AC3E}">
        <p14:creationId xmlns:p14="http://schemas.microsoft.com/office/powerpoint/2010/main" val="725454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17826-6E76-A6D4-BF77-08C28407E233}"/>
              </a:ext>
            </a:extLst>
          </p:cNvPr>
          <p:cNvSpPr>
            <a:spLocks noGrp="1"/>
          </p:cNvSpPr>
          <p:nvPr>
            <p:ph type="title"/>
          </p:nvPr>
        </p:nvSpPr>
        <p:spPr/>
        <p:txBody>
          <a:bodyPr/>
          <a:lstStyle/>
          <a:p>
            <a:r>
              <a:rPr lang="en-US"/>
              <a:t>Click to edit Master title style</a:t>
            </a:r>
            <a:endParaRPr lang="en-DE"/>
          </a:p>
        </p:txBody>
      </p:sp>
      <p:sp>
        <p:nvSpPr>
          <p:cNvPr id="3" name="Vertical Text Placeholder 2">
            <a:extLst>
              <a:ext uri="{FF2B5EF4-FFF2-40B4-BE49-F238E27FC236}">
                <a16:creationId xmlns:a16="http://schemas.microsoft.com/office/drawing/2014/main" id="{701F3570-136B-65BB-9510-6FA2209D10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4C14A003-A93A-C282-DECA-75BE5A7277DB}"/>
              </a:ext>
            </a:extLst>
          </p:cNvPr>
          <p:cNvSpPr>
            <a:spLocks noGrp="1"/>
          </p:cNvSpPr>
          <p:nvPr>
            <p:ph type="dt" sz="half" idx="10"/>
          </p:nvPr>
        </p:nvSpPr>
        <p:spPr/>
        <p:txBody>
          <a:bodyPr/>
          <a:lstStyle/>
          <a:p>
            <a:fld id="{34D75892-84D3-48FD-A1E8-7F942043FA07}" type="datetimeFigureOut">
              <a:rPr lang="en-DE" smtClean="0"/>
              <a:t>09/12/2023</a:t>
            </a:fld>
            <a:endParaRPr lang="en-DE"/>
          </a:p>
        </p:txBody>
      </p:sp>
      <p:sp>
        <p:nvSpPr>
          <p:cNvPr id="5" name="Footer Placeholder 4">
            <a:extLst>
              <a:ext uri="{FF2B5EF4-FFF2-40B4-BE49-F238E27FC236}">
                <a16:creationId xmlns:a16="http://schemas.microsoft.com/office/drawing/2014/main" id="{2E4F9F7E-1FE9-05A2-2B24-C67F5C09ADDF}"/>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2B264BF3-81C2-D4E6-0331-071F1B77429A}"/>
              </a:ext>
            </a:extLst>
          </p:cNvPr>
          <p:cNvSpPr>
            <a:spLocks noGrp="1"/>
          </p:cNvSpPr>
          <p:nvPr>
            <p:ph type="sldNum" sz="quarter" idx="12"/>
          </p:nvPr>
        </p:nvSpPr>
        <p:spPr/>
        <p:txBody>
          <a:bodyPr/>
          <a:lstStyle/>
          <a:p>
            <a:fld id="{8DB258DB-350C-41E4-8B76-51F8A99C20B3}" type="slidenum">
              <a:rPr lang="en-DE" smtClean="0"/>
              <a:t>‹#›</a:t>
            </a:fld>
            <a:endParaRPr lang="en-DE"/>
          </a:p>
        </p:txBody>
      </p:sp>
    </p:spTree>
    <p:extLst>
      <p:ext uri="{BB962C8B-B14F-4D97-AF65-F5344CB8AC3E}">
        <p14:creationId xmlns:p14="http://schemas.microsoft.com/office/powerpoint/2010/main" val="580883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8B1E9B-4708-35C0-9C8B-C89B134DF1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DE"/>
          </a:p>
        </p:txBody>
      </p:sp>
      <p:sp>
        <p:nvSpPr>
          <p:cNvPr id="3" name="Vertical Text Placeholder 2">
            <a:extLst>
              <a:ext uri="{FF2B5EF4-FFF2-40B4-BE49-F238E27FC236}">
                <a16:creationId xmlns:a16="http://schemas.microsoft.com/office/drawing/2014/main" id="{9B4853EF-4320-3F43-79E1-6F7CCF6C65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76E4B35C-5CA3-7A05-CB05-E548A9CCDA53}"/>
              </a:ext>
            </a:extLst>
          </p:cNvPr>
          <p:cNvSpPr>
            <a:spLocks noGrp="1"/>
          </p:cNvSpPr>
          <p:nvPr>
            <p:ph type="dt" sz="half" idx="10"/>
          </p:nvPr>
        </p:nvSpPr>
        <p:spPr/>
        <p:txBody>
          <a:bodyPr/>
          <a:lstStyle/>
          <a:p>
            <a:fld id="{34D75892-84D3-48FD-A1E8-7F942043FA07}" type="datetimeFigureOut">
              <a:rPr lang="en-DE" smtClean="0"/>
              <a:t>09/12/2023</a:t>
            </a:fld>
            <a:endParaRPr lang="en-DE"/>
          </a:p>
        </p:txBody>
      </p:sp>
      <p:sp>
        <p:nvSpPr>
          <p:cNvPr id="5" name="Footer Placeholder 4">
            <a:extLst>
              <a:ext uri="{FF2B5EF4-FFF2-40B4-BE49-F238E27FC236}">
                <a16:creationId xmlns:a16="http://schemas.microsoft.com/office/drawing/2014/main" id="{3FDEEDDB-DCA1-FA5B-1DD6-3BD482D4E500}"/>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1A129BF7-BE14-C3F1-4E0D-E014CC275F2B}"/>
              </a:ext>
            </a:extLst>
          </p:cNvPr>
          <p:cNvSpPr>
            <a:spLocks noGrp="1"/>
          </p:cNvSpPr>
          <p:nvPr>
            <p:ph type="sldNum" sz="quarter" idx="12"/>
          </p:nvPr>
        </p:nvSpPr>
        <p:spPr/>
        <p:txBody>
          <a:bodyPr/>
          <a:lstStyle/>
          <a:p>
            <a:fld id="{8DB258DB-350C-41E4-8B76-51F8A99C20B3}" type="slidenum">
              <a:rPr lang="en-DE" smtClean="0"/>
              <a:t>‹#›</a:t>
            </a:fld>
            <a:endParaRPr lang="en-DE"/>
          </a:p>
        </p:txBody>
      </p:sp>
    </p:spTree>
    <p:extLst>
      <p:ext uri="{BB962C8B-B14F-4D97-AF65-F5344CB8AC3E}">
        <p14:creationId xmlns:p14="http://schemas.microsoft.com/office/powerpoint/2010/main" val="2696272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F1565-4D64-180D-AA5F-DBE4620713F0}"/>
              </a:ext>
            </a:extLst>
          </p:cNvPr>
          <p:cNvSpPr>
            <a:spLocks noGrp="1"/>
          </p:cNvSpPr>
          <p:nvPr>
            <p:ph type="title"/>
          </p:nvPr>
        </p:nvSpPr>
        <p:spPr/>
        <p:txBody>
          <a:bodyPr/>
          <a:lstStyle/>
          <a:p>
            <a:r>
              <a:rPr lang="en-US"/>
              <a:t>Click to edit Master title style</a:t>
            </a:r>
            <a:endParaRPr lang="en-DE"/>
          </a:p>
        </p:txBody>
      </p:sp>
      <p:sp>
        <p:nvSpPr>
          <p:cNvPr id="3" name="Content Placeholder 2">
            <a:extLst>
              <a:ext uri="{FF2B5EF4-FFF2-40B4-BE49-F238E27FC236}">
                <a16:creationId xmlns:a16="http://schemas.microsoft.com/office/drawing/2014/main" id="{BAC4C6DE-94F0-F4C3-CD38-B7C87E5339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2BA36145-5485-CC49-8F23-5C9BB858D754}"/>
              </a:ext>
            </a:extLst>
          </p:cNvPr>
          <p:cNvSpPr>
            <a:spLocks noGrp="1"/>
          </p:cNvSpPr>
          <p:nvPr>
            <p:ph type="dt" sz="half" idx="10"/>
          </p:nvPr>
        </p:nvSpPr>
        <p:spPr/>
        <p:txBody>
          <a:bodyPr/>
          <a:lstStyle/>
          <a:p>
            <a:fld id="{34D75892-84D3-48FD-A1E8-7F942043FA07}" type="datetimeFigureOut">
              <a:rPr lang="en-DE" smtClean="0"/>
              <a:t>09/12/2023</a:t>
            </a:fld>
            <a:endParaRPr lang="en-DE"/>
          </a:p>
        </p:txBody>
      </p:sp>
      <p:sp>
        <p:nvSpPr>
          <p:cNvPr id="5" name="Footer Placeholder 4">
            <a:extLst>
              <a:ext uri="{FF2B5EF4-FFF2-40B4-BE49-F238E27FC236}">
                <a16:creationId xmlns:a16="http://schemas.microsoft.com/office/drawing/2014/main" id="{F83BC2B7-F194-FA97-2E77-BDDAC3FDDA75}"/>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90071510-CA1B-E5FC-913B-9FAAD8053564}"/>
              </a:ext>
            </a:extLst>
          </p:cNvPr>
          <p:cNvSpPr>
            <a:spLocks noGrp="1"/>
          </p:cNvSpPr>
          <p:nvPr>
            <p:ph type="sldNum" sz="quarter" idx="12"/>
          </p:nvPr>
        </p:nvSpPr>
        <p:spPr/>
        <p:txBody>
          <a:bodyPr/>
          <a:lstStyle/>
          <a:p>
            <a:fld id="{8DB258DB-350C-41E4-8B76-51F8A99C20B3}" type="slidenum">
              <a:rPr lang="en-DE" smtClean="0"/>
              <a:t>‹#›</a:t>
            </a:fld>
            <a:endParaRPr lang="en-DE"/>
          </a:p>
        </p:txBody>
      </p:sp>
    </p:spTree>
    <p:extLst>
      <p:ext uri="{BB962C8B-B14F-4D97-AF65-F5344CB8AC3E}">
        <p14:creationId xmlns:p14="http://schemas.microsoft.com/office/powerpoint/2010/main" val="141081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90623-B261-5D73-7083-935B8277E0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DE"/>
          </a:p>
        </p:txBody>
      </p:sp>
      <p:sp>
        <p:nvSpPr>
          <p:cNvPr id="3" name="Text Placeholder 2">
            <a:extLst>
              <a:ext uri="{FF2B5EF4-FFF2-40B4-BE49-F238E27FC236}">
                <a16:creationId xmlns:a16="http://schemas.microsoft.com/office/drawing/2014/main" id="{400496A6-12AB-3796-6C0C-B812B55506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341BA5-FB89-DEB6-6590-50482B4EC09D}"/>
              </a:ext>
            </a:extLst>
          </p:cNvPr>
          <p:cNvSpPr>
            <a:spLocks noGrp="1"/>
          </p:cNvSpPr>
          <p:nvPr>
            <p:ph type="dt" sz="half" idx="10"/>
          </p:nvPr>
        </p:nvSpPr>
        <p:spPr/>
        <p:txBody>
          <a:bodyPr/>
          <a:lstStyle/>
          <a:p>
            <a:fld id="{34D75892-84D3-48FD-A1E8-7F942043FA07}" type="datetimeFigureOut">
              <a:rPr lang="en-DE" smtClean="0"/>
              <a:t>09/12/2023</a:t>
            </a:fld>
            <a:endParaRPr lang="en-DE"/>
          </a:p>
        </p:txBody>
      </p:sp>
      <p:sp>
        <p:nvSpPr>
          <p:cNvPr id="5" name="Footer Placeholder 4">
            <a:extLst>
              <a:ext uri="{FF2B5EF4-FFF2-40B4-BE49-F238E27FC236}">
                <a16:creationId xmlns:a16="http://schemas.microsoft.com/office/drawing/2014/main" id="{706AFF14-F850-D048-44BA-A72806B5DBD0}"/>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B4E77B80-F693-9383-A808-E165F31158B1}"/>
              </a:ext>
            </a:extLst>
          </p:cNvPr>
          <p:cNvSpPr>
            <a:spLocks noGrp="1"/>
          </p:cNvSpPr>
          <p:nvPr>
            <p:ph type="sldNum" sz="quarter" idx="12"/>
          </p:nvPr>
        </p:nvSpPr>
        <p:spPr/>
        <p:txBody>
          <a:bodyPr/>
          <a:lstStyle/>
          <a:p>
            <a:fld id="{8DB258DB-350C-41E4-8B76-51F8A99C20B3}" type="slidenum">
              <a:rPr lang="en-DE" smtClean="0"/>
              <a:t>‹#›</a:t>
            </a:fld>
            <a:endParaRPr lang="en-DE"/>
          </a:p>
        </p:txBody>
      </p:sp>
    </p:spTree>
    <p:extLst>
      <p:ext uri="{BB962C8B-B14F-4D97-AF65-F5344CB8AC3E}">
        <p14:creationId xmlns:p14="http://schemas.microsoft.com/office/powerpoint/2010/main" val="4201496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BFB66-06FE-43AC-5C67-A31B2D968B25}"/>
              </a:ext>
            </a:extLst>
          </p:cNvPr>
          <p:cNvSpPr>
            <a:spLocks noGrp="1"/>
          </p:cNvSpPr>
          <p:nvPr>
            <p:ph type="title"/>
          </p:nvPr>
        </p:nvSpPr>
        <p:spPr/>
        <p:txBody>
          <a:bodyPr/>
          <a:lstStyle/>
          <a:p>
            <a:r>
              <a:rPr lang="en-US"/>
              <a:t>Click to edit Master title style</a:t>
            </a:r>
            <a:endParaRPr lang="en-DE"/>
          </a:p>
        </p:txBody>
      </p:sp>
      <p:sp>
        <p:nvSpPr>
          <p:cNvPr id="3" name="Content Placeholder 2">
            <a:extLst>
              <a:ext uri="{FF2B5EF4-FFF2-40B4-BE49-F238E27FC236}">
                <a16:creationId xmlns:a16="http://schemas.microsoft.com/office/drawing/2014/main" id="{2CAD3380-247B-7DE6-631C-81C11F1E8C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Content Placeholder 3">
            <a:extLst>
              <a:ext uri="{FF2B5EF4-FFF2-40B4-BE49-F238E27FC236}">
                <a16:creationId xmlns:a16="http://schemas.microsoft.com/office/drawing/2014/main" id="{8F3022D9-4CBF-9443-EBF4-7FA62B1230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5" name="Date Placeholder 4">
            <a:extLst>
              <a:ext uri="{FF2B5EF4-FFF2-40B4-BE49-F238E27FC236}">
                <a16:creationId xmlns:a16="http://schemas.microsoft.com/office/drawing/2014/main" id="{CAB61E85-546E-858C-FA5D-77CBBFC71A82}"/>
              </a:ext>
            </a:extLst>
          </p:cNvPr>
          <p:cNvSpPr>
            <a:spLocks noGrp="1"/>
          </p:cNvSpPr>
          <p:nvPr>
            <p:ph type="dt" sz="half" idx="10"/>
          </p:nvPr>
        </p:nvSpPr>
        <p:spPr/>
        <p:txBody>
          <a:bodyPr/>
          <a:lstStyle/>
          <a:p>
            <a:fld id="{34D75892-84D3-48FD-A1E8-7F942043FA07}" type="datetimeFigureOut">
              <a:rPr lang="en-DE" smtClean="0"/>
              <a:t>09/12/2023</a:t>
            </a:fld>
            <a:endParaRPr lang="en-DE"/>
          </a:p>
        </p:txBody>
      </p:sp>
      <p:sp>
        <p:nvSpPr>
          <p:cNvPr id="6" name="Footer Placeholder 5">
            <a:extLst>
              <a:ext uri="{FF2B5EF4-FFF2-40B4-BE49-F238E27FC236}">
                <a16:creationId xmlns:a16="http://schemas.microsoft.com/office/drawing/2014/main" id="{2A13610C-9056-885E-65C2-96AB314B8960}"/>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E2CE60D7-5288-790F-93C9-0AB101C9F35D}"/>
              </a:ext>
            </a:extLst>
          </p:cNvPr>
          <p:cNvSpPr>
            <a:spLocks noGrp="1"/>
          </p:cNvSpPr>
          <p:nvPr>
            <p:ph type="sldNum" sz="quarter" idx="12"/>
          </p:nvPr>
        </p:nvSpPr>
        <p:spPr/>
        <p:txBody>
          <a:bodyPr/>
          <a:lstStyle/>
          <a:p>
            <a:fld id="{8DB258DB-350C-41E4-8B76-51F8A99C20B3}" type="slidenum">
              <a:rPr lang="en-DE" smtClean="0"/>
              <a:t>‹#›</a:t>
            </a:fld>
            <a:endParaRPr lang="en-DE"/>
          </a:p>
        </p:txBody>
      </p:sp>
    </p:spTree>
    <p:extLst>
      <p:ext uri="{BB962C8B-B14F-4D97-AF65-F5344CB8AC3E}">
        <p14:creationId xmlns:p14="http://schemas.microsoft.com/office/powerpoint/2010/main" val="201786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9CF33-58E8-1590-A47C-9768E9253C07}"/>
              </a:ext>
            </a:extLst>
          </p:cNvPr>
          <p:cNvSpPr>
            <a:spLocks noGrp="1"/>
          </p:cNvSpPr>
          <p:nvPr>
            <p:ph type="title"/>
          </p:nvPr>
        </p:nvSpPr>
        <p:spPr>
          <a:xfrm>
            <a:off x="839788" y="365125"/>
            <a:ext cx="10515600" cy="1325563"/>
          </a:xfrm>
        </p:spPr>
        <p:txBody>
          <a:bodyPr/>
          <a:lstStyle/>
          <a:p>
            <a:r>
              <a:rPr lang="en-US"/>
              <a:t>Click to edit Master title style</a:t>
            </a:r>
            <a:endParaRPr lang="en-DE"/>
          </a:p>
        </p:txBody>
      </p:sp>
      <p:sp>
        <p:nvSpPr>
          <p:cNvPr id="3" name="Text Placeholder 2">
            <a:extLst>
              <a:ext uri="{FF2B5EF4-FFF2-40B4-BE49-F238E27FC236}">
                <a16:creationId xmlns:a16="http://schemas.microsoft.com/office/drawing/2014/main" id="{46D28E54-C602-0E45-3AFF-45761659D5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1A0C98-42FF-4129-6467-FDD5A0C3D6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5" name="Text Placeholder 4">
            <a:extLst>
              <a:ext uri="{FF2B5EF4-FFF2-40B4-BE49-F238E27FC236}">
                <a16:creationId xmlns:a16="http://schemas.microsoft.com/office/drawing/2014/main" id="{3CF21CBD-DC1A-4ED9-36DA-2DEA8A2367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C28DBD-B9D4-DBA0-94CE-9C0F0421CA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7" name="Date Placeholder 6">
            <a:extLst>
              <a:ext uri="{FF2B5EF4-FFF2-40B4-BE49-F238E27FC236}">
                <a16:creationId xmlns:a16="http://schemas.microsoft.com/office/drawing/2014/main" id="{883604C1-533F-CB1C-7D48-1043E75D7025}"/>
              </a:ext>
            </a:extLst>
          </p:cNvPr>
          <p:cNvSpPr>
            <a:spLocks noGrp="1"/>
          </p:cNvSpPr>
          <p:nvPr>
            <p:ph type="dt" sz="half" idx="10"/>
          </p:nvPr>
        </p:nvSpPr>
        <p:spPr/>
        <p:txBody>
          <a:bodyPr/>
          <a:lstStyle/>
          <a:p>
            <a:fld id="{34D75892-84D3-48FD-A1E8-7F942043FA07}" type="datetimeFigureOut">
              <a:rPr lang="en-DE" smtClean="0"/>
              <a:t>09/12/2023</a:t>
            </a:fld>
            <a:endParaRPr lang="en-DE"/>
          </a:p>
        </p:txBody>
      </p:sp>
      <p:sp>
        <p:nvSpPr>
          <p:cNvPr id="8" name="Footer Placeholder 7">
            <a:extLst>
              <a:ext uri="{FF2B5EF4-FFF2-40B4-BE49-F238E27FC236}">
                <a16:creationId xmlns:a16="http://schemas.microsoft.com/office/drawing/2014/main" id="{C23652BD-B378-2986-B37F-5B56B380D9D8}"/>
              </a:ext>
            </a:extLst>
          </p:cNvPr>
          <p:cNvSpPr>
            <a:spLocks noGrp="1"/>
          </p:cNvSpPr>
          <p:nvPr>
            <p:ph type="ftr" sz="quarter" idx="11"/>
          </p:nvPr>
        </p:nvSpPr>
        <p:spPr/>
        <p:txBody>
          <a:bodyPr/>
          <a:lstStyle/>
          <a:p>
            <a:endParaRPr lang="en-DE"/>
          </a:p>
        </p:txBody>
      </p:sp>
      <p:sp>
        <p:nvSpPr>
          <p:cNvPr id="9" name="Slide Number Placeholder 8">
            <a:extLst>
              <a:ext uri="{FF2B5EF4-FFF2-40B4-BE49-F238E27FC236}">
                <a16:creationId xmlns:a16="http://schemas.microsoft.com/office/drawing/2014/main" id="{DB4C1C84-2448-615E-C81E-849D3167606A}"/>
              </a:ext>
            </a:extLst>
          </p:cNvPr>
          <p:cNvSpPr>
            <a:spLocks noGrp="1"/>
          </p:cNvSpPr>
          <p:nvPr>
            <p:ph type="sldNum" sz="quarter" idx="12"/>
          </p:nvPr>
        </p:nvSpPr>
        <p:spPr/>
        <p:txBody>
          <a:bodyPr/>
          <a:lstStyle/>
          <a:p>
            <a:fld id="{8DB258DB-350C-41E4-8B76-51F8A99C20B3}" type="slidenum">
              <a:rPr lang="en-DE" smtClean="0"/>
              <a:t>‹#›</a:t>
            </a:fld>
            <a:endParaRPr lang="en-DE"/>
          </a:p>
        </p:txBody>
      </p:sp>
    </p:spTree>
    <p:extLst>
      <p:ext uri="{BB962C8B-B14F-4D97-AF65-F5344CB8AC3E}">
        <p14:creationId xmlns:p14="http://schemas.microsoft.com/office/powerpoint/2010/main" val="3080301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31A1E-5E27-922B-877A-57EA690DFED5}"/>
              </a:ext>
            </a:extLst>
          </p:cNvPr>
          <p:cNvSpPr>
            <a:spLocks noGrp="1"/>
          </p:cNvSpPr>
          <p:nvPr>
            <p:ph type="title"/>
          </p:nvPr>
        </p:nvSpPr>
        <p:spPr/>
        <p:txBody>
          <a:bodyPr/>
          <a:lstStyle/>
          <a:p>
            <a:r>
              <a:rPr lang="en-US"/>
              <a:t>Click to edit Master title style</a:t>
            </a:r>
            <a:endParaRPr lang="en-DE"/>
          </a:p>
        </p:txBody>
      </p:sp>
      <p:sp>
        <p:nvSpPr>
          <p:cNvPr id="3" name="Date Placeholder 2">
            <a:extLst>
              <a:ext uri="{FF2B5EF4-FFF2-40B4-BE49-F238E27FC236}">
                <a16:creationId xmlns:a16="http://schemas.microsoft.com/office/drawing/2014/main" id="{28399249-C9F6-8D70-ED24-9BCB1AD0A48C}"/>
              </a:ext>
            </a:extLst>
          </p:cNvPr>
          <p:cNvSpPr>
            <a:spLocks noGrp="1"/>
          </p:cNvSpPr>
          <p:nvPr>
            <p:ph type="dt" sz="half" idx="10"/>
          </p:nvPr>
        </p:nvSpPr>
        <p:spPr/>
        <p:txBody>
          <a:bodyPr/>
          <a:lstStyle/>
          <a:p>
            <a:fld id="{34D75892-84D3-48FD-A1E8-7F942043FA07}" type="datetimeFigureOut">
              <a:rPr lang="en-DE" smtClean="0"/>
              <a:t>09/12/2023</a:t>
            </a:fld>
            <a:endParaRPr lang="en-DE"/>
          </a:p>
        </p:txBody>
      </p:sp>
      <p:sp>
        <p:nvSpPr>
          <p:cNvPr id="4" name="Footer Placeholder 3">
            <a:extLst>
              <a:ext uri="{FF2B5EF4-FFF2-40B4-BE49-F238E27FC236}">
                <a16:creationId xmlns:a16="http://schemas.microsoft.com/office/drawing/2014/main" id="{D536BDD1-15DB-32D9-0776-68D4CABD62BD}"/>
              </a:ext>
            </a:extLst>
          </p:cNvPr>
          <p:cNvSpPr>
            <a:spLocks noGrp="1"/>
          </p:cNvSpPr>
          <p:nvPr>
            <p:ph type="ftr" sz="quarter" idx="11"/>
          </p:nvPr>
        </p:nvSpPr>
        <p:spPr/>
        <p:txBody>
          <a:bodyPr/>
          <a:lstStyle/>
          <a:p>
            <a:endParaRPr lang="en-DE"/>
          </a:p>
        </p:txBody>
      </p:sp>
      <p:sp>
        <p:nvSpPr>
          <p:cNvPr id="5" name="Slide Number Placeholder 4">
            <a:extLst>
              <a:ext uri="{FF2B5EF4-FFF2-40B4-BE49-F238E27FC236}">
                <a16:creationId xmlns:a16="http://schemas.microsoft.com/office/drawing/2014/main" id="{35212224-3548-5A47-DA49-041F0CAB2857}"/>
              </a:ext>
            </a:extLst>
          </p:cNvPr>
          <p:cNvSpPr>
            <a:spLocks noGrp="1"/>
          </p:cNvSpPr>
          <p:nvPr>
            <p:ph type="sldNum" sz="quarter" idx="12"/>
          </p:nvPr>
        </p:nvSpPr>
        <p:spPr/>
        <p:txBody>
          <a:bodyPr/>
          <a:lstStyle/>
          <a:p>
            <a:fld id="{8DB258DB-350C-41E4-8B76-51F8A99C20B3}" type="slidenum">
              <a:rPr lang="en-DE" smtClean="0"/>
              <a:t>‹#›</a:t>
            </a:fld>
            <a:endParaRPr lang="en-DE"/>
          </a:p>
        </p:txBody>
      </p:sp>
    </p:spTree>
    <p:extLst>
      <p:ext uri="{BB962C8B-B14F-4D97-AF65-F5344CB8AC3E}">
        <p14:creationId xmlns:p14="http://schemas.microsoft.com/office/powerpoint/2010/main" val="3013305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01F480-15A8-F07E-2049-AF506EA18E80}"/>
              </a:ext>
            </a:extLst>
          </p:cNvPr>
          <p:cNvSpPr>
            <a:spLocks noGrp="1"/>
          </p:cNvSpPr>
          <p:nvPr>
            <p:ph type="dt" sz="half" idx="10"/>
          </p:nvPr>
        </p:nvSpPr>
        <p:spPr/>
        <p:txBody>
          <a:bodyPr/>
          <a:lstStyle/>
          <a:p>
            <a:fld id="{34D75892-84D3-48FD-A1E8-7F942043FA07}" type="datetimeFigureOut">
              <a:rPr lang="en-DE" smtClean="0"/>
              <a:t>09/12/2023</a:t>
            </a:fld>
            <a:endParaRPr lang="en-DE"/>
          </a:p>
        </p:txBody>
      </p:sp>
      <p:sp>
        <p:nvSpPr>
          <p:cNvPr id="3" name="Footer Placeholder 2">
            <a:extLst>
              <a:ext uri="{FF2B5EF4-FFF2-40B4-BE49-F238E27FC236}">
                <a16:creationId xmlns:a16="http://schemas.microsoft.com/office/drawing/2014/main" id="{19523D78-29DD-1DE6-05CE-200D18BA31CA}"/>
              </a:ext>
            </a:extLst>
          </p:cNvPr>
          <p:cNvSpPr>
            <a:spLocks noGrp="1"/>
          </p:cNvSpPr>
          <p:nvPr>
            <p:ph type="ftr" sz="quarter" idx="11"/>
          </p:nvPr>
        </p:nvSpPr>
        <p:spPr/>
        <p:txBody>
          <a:bodyPr/>
          <a:lstStyle/>
          <a:p>
            <a:endParaRPr lang="en-DE"/>
          </a:p>
        </p:txBody>
      </p:sp>
      <p:sp>
        <p:nvSpPr>
          <p:cNvPr id="4" name="Slide Number Placeholder 3">
            <a:extLst>
              <a:ext uri="{FF2B5EF4-FFF2-40B4-BE49-F238E27FC236}">
                <a16:creationId xmlns:a16="http://schemas.microsoft.com/office/drawing/2014/main" id="{E164309A-69EA-EEE4-484E-4D2B0915A29B}"/>
              </a:ext>
            </a:extLst>
          </p:cNvPr>
          <p:cNvSpPr>
            <a:spLocks noGrp="1"/>
          </p:cNvSpPr>
          <p:nvPr>
            <p:ph type="sldNum" sz="quarter" idx="12"/>
          </p:nvPr>
        </p:nvSpPr>
        <p:spPr/>
        <p:txBody>
          <a:bodyPr/>
          <a:lstStyle/>
          <a:p>
            <a:fld id="{8DB258DB-350C-41E4-8B76-51F8A99C20B3}" type="slidenum">
              <a:rPr lang="en-DE" smtClean="0"/>
              <a:t>‹#›</a:t>
            </a:fld>
            <a:endParaRPr lang="en-DE"/>
          </a:p>
        </p:txBody>
      </p:sp>
    </p:spTree>
    <p:extLst>
      <p:ext uri="{BB962C8B-B14F-4D97-AF65-F5344CB8AC3E}">
        <p14:creationId xmlns:p14="http://schemas.microsoft.com/office/powerpoint/2010/main" val="888733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29DF-2878-D695-629F-10EE0B6417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DE"/>
          </a:p>
        </p:txBody>
      </p:sp>
      <p:sp>
        <p:nvSpPr>
          <p:cNvPr id="3" name="Content Placeholder 2">
            <a:extLst>
              <a:ext uri="{FF2B5EF4-FFF2-40B4-BE49-F238E27FC236}">
                <a16:creationId xmlns:a16="http://schemas.microsoft.com/office/drawing/2014/main" id="{5DE8DC85-16EF-FC65-70EB-17B5CAF1CE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Text Placeholder 3">
            <a:extLst>
              <a:ext uri="{FF2B5EF4-FFF2-40B4-BE49-F238E27FC236}">
                <a16:creationId xmlns:a16="http://schemas.microsoft.com/office/drawing/2014/main" id="{8AA24897-EF8F-DC27-9DB2-2AAFF09C1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51E142-4F87-B48E-FBA5-4E17167A1483}"/>
              </a:ext>
            </a:extLst>
          </p:cNvPr>
          <p:cNvSpPr>
            <a:spLocks noGrp="1"/>
          </p:cNvSpPr>
          <p:nvPr>
            <p:ph type="dt" sz="half" idx="10"/>
          </p:nvPr>
        </p:nvSpPr>
        <p:spPr/>
        <p:txBody>
          <a:bodyPr/>
          <a:lstStyle/>
          <a:p>
            <a:fld id="{34D75892-84D3-48FD-A1E8-7F942043FA07}" type="datetimeFigureOut">
              <a:rPr lang="en-DE" smtClean="0"/>
              <a:t>09/12/2023</a:t>
            </a:fld>
            <a:endParaRPr lang="en-DE"/>
          </a:p>
        </p:txBody>
      </p:sp>
      <p:sp>
        <p:nvSpPr>
          <p:cNvPr id="6" name="Footer Placeholder 5">
            <a:extLst>
              <a:ext uri="{FF2B5EF4-FFF2-40B4-BE49-F238E27FC236}">
                <a16:creationId xmlns:a16="http://schemas.microsoft.com/office/drawing/2014/main" id="{2C30EC8F-CD3E-12F0-2221-651ADEC38F38}"/>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B4B7275D-B8C6-B0E9-95BB-B4D2A139CA1A}"/>
              </a:ext>
            </a:extLst>
          </p:cNvPr>
          <p:cNvSpPr>
            <a:spLocks noGrp="1"/>
          </p:cNvSpPr>
          <p:nvPr>
            <p:ph type="sldNum" sz="quarter" idx="12"/>
          </p:nvPr>
        </p:nvSpPr>
        <p:spPr/>
        <p:txBody>
          <a:bodyPr/>
          <a:lstStyle/>
          <a:p>
            <a:fld id="{8DB258DB-350C-41E4-8B76-51F8A99C20B3}" type="slidenum">
              <a:rPr lang="en-DE" smtClean="0"/>
              <a:t>‹#›</a:t>
            </a:fld>
            <a:endParaRPr lang="en-DE"/>
          </a:p>
        </p:txBody>
      </p:sp>
    </p:spTree>
    <p:extLst>
      <p:ext uri="{BB962C8B-B14F-4D97-AF65-F5344CB8AC3E}">
        <p14:creationId xmlns:p14="http://schemas.microsoft.com/office/powerpoint/2010/main" val="4194954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ED2BD-42AE-FA96-AA58-5CCD086205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DE"/>
          </a:p>
        </p:txBody>
      </p:sp>
      <p:sp>
        <p:nvSpPr>
          <p:cNvPr id="3" name="Picture Placeholder 2">
            <a:extLst>
              <a:ext uri="{FF2B5EF4-FFF2-40B4-BE49-F238E27FC236}">
                <a16:creationId xmlns:a16="http://schemas.microsoft.com/office/drawing/2014/main" id="{21188950-3301-E38F-F027-60AF883BD7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E"/>
          </a:p>
        </p:txBody>
      </p:sp>
      <p:sp>
        <p:nvSpPr>
          <p:cNvPr id="4" name="Text Placeholder 3">
            <a:extLst>
              <a:ext uri="{FF2B5EF4-FFF2-40B4-BE49-F238E27FC236}">
                <a16:creationId xmlns:a16="http://schemas.microsoft.com/office/drawing/2014/main" id="{575E9205-A9D3-A536-63DC-60CB73B6B3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EDBC4E-BDF8-368F-8649-4B14430A8F95}"/>
              </a:ext>
            </a:extLst>
          </p:cNvPr>
          <p:cNvSpPr>
            <a:spLocks noGrp="1"/>
          </p:cNvSpPr>
          <p:nvPr>
            <p:ph type="dt" sz="half" idx="10"/>
          </p:nvPr>
        </p:nvSpPr>
        <p:spPr/>
        <p:txBody>
          <a:bodyPr/>
          <a:lstStyle/>
          <a:p>
            <a:fld id="{34D75892-84D3-48FD-A1E8-7F942043FA07}" type="datetimeFigureOut">
              <a:rPr lang="en-DE" smtClean="0"/>
              <a:t>09/12/2023</a:t>
            </a:fld>
            <a:endParaRPr lang="en-DE"/>
          </a:p>
        </p:txBody>
      </p:sp>
      <p:sp>
        <p:nvSpPr>
          <p:cNvPr id="6" name="Footer Placeholder 5">
            <a:extLst>
              <a:ext uri="{FF2B5EF4-FFF2-40B4-BE49-F238E27FC236}">
                <a16:creationId xmlns:a16="http://schemas.microsoft.com/office/drawing/2014/main" id="{C66E1164-9C21-10E6-0FD5-9C54E7A580B5}"/>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335C57C3-54FD-8C26-B2ED-FD0DB8A10CF2}"/>
              </a:ext>
            </a:extLst>
          </p:cNvPr>
          <p:cNvSpPr>
            <a:spLocks noGrp="1"/>
          </p:cNvSpPr>
          <p:nvPr>
            <p:ph type="sldNum" sz="quarter" idx="12"/>
          </p:nvPr>
        </p:nvSpPr>
        <p:spPr/>
        <p:txBody>
          <a:bodyPr/>
          <a:lstStyle/>
          <a:p>
            <a:fld id="{8DB258DB-350C-41E4-8B76-51F8A99C20B3}" type="slidenum">
              <a:rPr lang="en-DE" smtClean="0"/>
              <a:t>‹#›</a:t>
            </a:fld>
            <a:endParaRPr lang="en-DE"/>
          </a:p>
        </p:txBody>
      </p:sp>
    </p:spTree>
    <p:extLst>
      <p:ext uri="{BB962C8B-B14F-4D97-AF65-F5344CB8AC3E}">
        <p14:creationId xmlns:p14="http://schemas.microsoft.com/office/powerpoint/2010/main" val="2333629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369C94-33A0-2DBB-B2A8-A7826591B5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DE"/>
          </a:p>
        </p:txBody>
      </p:sp>
      <p:sp>
        <p:nvSpPr>
          <p:cNvPr id="3" name="Text Placeholder 2">
            <a:extLst>
              <a:ext uri="{FF2B5EF4-FFF2-40B4-BE49-F238E27FC236}">
                <a16:creationId xmlns:a16="http://schemas.microsoft.com/office/drawing/2014/main" id="{5D685F23-91E7-E797-112D-9A9BAA3C54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F769F15B-557C-032C-4EB6-0C38006E0A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D75892-84D3-48FD-A1E8-7F942043FA07}" type="datetimeFigureOut">
              <a:rPr lang="en-DE" smtClean="0"/>
              <a:t>09/12/2023</a:t>
            </a:fld>
            <a:endParaRPr lang="en-DE"/>
          </a:p>
        </p:txBody>
      </p:sp>
      <p:sp>
        <p:nvSpPr>
          <p:cNvPr id="5" name="Footer Placeholder 4">
            <a:extLst>
              <a:ext uri="{FF2B5EF4-FFF2-40B4-BE49-F238E27FC236}">
                <a16:creationId xmlns:a16="http://schemas.microsoft.com/office/drawing/2014/main" id="{A8BEF33C-BE79-CD43-4FAC-ECCCC8A49A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DE"/>
          </a:p>
        </p:txBody>
      </p:sp>
      <p:sp>
        <p:nvSpPr>
          <p:cNvPr id="6" name="Slide Number Placeholder 5">
            <a:extLst>
              <a:ext uri="{FF2B5EF4-FFF2-40B4-BE49-F238E27FC236}">
                <a16:creationId xmlns:a16="http://schemas.microsoft.com/office/drawing/2014/main" id="{532EE225-C3A5-6E4C-F7CE-FFFDA23B17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258DB-350C-41E4-8B76-51F8A99C20B3}" type="slidenum">
              <a:rPr lang="en-DE" smtClean="0"/>
              <a:t>‹#›</a:t>
            </a:fld>
            <a:endParaRPr lang="en-DE"/>
          </a:p>
        </p:txBody>
      </p:sp>
    </p:spTree>
    <p:extLst>
      <p:ext uri="{BB962C8B-B14F-4D97-AF65-F5344CB8AC3E}">
        <p14:creationId xmlns:p14="http://schemas.microsoft.com/office/powerpoint/2010/main" val="1689091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ntpark.rs/en/incubator/"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6E37-B10E-F206-7FF5-469E45B494F6}"/>
              </a:ext>
            </a:extLst>
          </p:cNvPr>
          <p:cNvSpPr>
            <a:spLocks noGrp="1"/>
          </p:cNvSpPr>
          <p:nvPr>
            <p:ph type="ctrTitle"/>
          </p:nvPr>
        </p:nvSpPr>
        <p:spPr/>
        <p:txBody>
          <a:bodyPr>
            <a:normAutofit/>
          </a:bodyPr>
          <a:lstStyle/>
          <a:p>
            <a:r>
              <a:rPr lang="en-US" b="1" dirty="0"/>
              <a:t>Cog4Sol</a:t>
            </a:r>
            <a:br>
              <a:rPr lang="en-US" dirty="0"/>
            </a:br>
            <a:r>
              <a:rPr lang="en-GB" sz="3600" dirty="0">
                <a:solidFill>
                  <a:srgbClr val="EE7420"/>
                </a:solidFill>
                <a:effectLst/>
                <a:latin typeface="Arial" panose="020B0604020202020204" pitchFamily="34" charset="0"/>
                <a:ea typeface="MS PGothic" panose="020B0600070205080204" pitchFamily="34" charset="-128"/>
              </a:rPr>
              <a:t>Cognition-driven predictive maintenance of Solar power plants</a:t>
            </a:r>
            <a:endParaRPr lang="en-DE" dirty="0"/>
          </a:p>
        </p:txBody>
      </p:sp>
      <p:sp>
        <p:nvSpPr>
          <p:cNvPr id="3" name="Subtitle 2">
            <a:extLst>
              <a:ext uri="{FF2B5EF4-FFF2-40B4-BE49-F238E27FC236}">
                <a16:creationId xmlns:a16="http://schemas.microsoft.com/office/drawing/2014/main" id="{9AE8174A-BFDD-7E22-41CD-5ABAEDBCE0FD}"/>
              </a:ext>
            </a:extLst>
          </p:cNvPr>
          <p:cNvSpPr>
            <a:spLocks noGrp="1"/>
          </p:cNvSpPr>
          <p:nvPr>
            <p:ph type="subTitle" idx="1"/>
          </p:nvPr>
        </p:nvSpPr>
        <p:spPr/>
        <p:txBody>
          <a:bodyPr/>
          <a:lstStyle/>
          <a:p>
            <a:r>
              <a:rPr lang="en-US" sz="2400" b="0" i="1" dirty="0">
                <a:solidFill>
                  <a:srgbClr val="000000"/>
                </a:solidFill>
                <a:effectLst/>
                <a:latin typeface="inherit"/>
              </a:rPr>
              <a:t>D3 Final Dissemination, Communication and  Exploitation material</a:t>
            </a:r>
            <a:endParaRPr lang="en-DE" dirty="0"/>
          </a:p>
        </p:txBody>
      </p:sp>
      <p:sp>
        <p:nvSpPr>
          <p:cNvPr id="6" name="Rectangle 5">
            <a:extLst>
              <a:ext uri="{FF2B5EF4-FFF2-40B4-BE49-F238E27FC236}">
                <a16:creationId xmlns:a16="http://schemas.microsoft.com/office/drawing/2014/main" id="{96EBAEFF-0F4E-6F98-CD30-3AFFB07FF7A4}"/>
              </a:ext>
            </a:extLst>
          </p:cNvPr>
          <p:cNvSpPr/>
          <p:nvPr/>
        </p:nvSpPr>
        <p:spPr>
          <a:xfrm>
            <a:off x="0" y="0"/>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7" name="Picture 6" descr="All images">
            <a:extLst>
              <a:ext uri="{FF2B5EF4-FFF2-40B4-BE49-F238E27FC236}">
                <a16:creationId xmlns:a16="http://schemas.microsoft.com/office/drawing/2014/main" id="{750CA32F-9E92-75DB-29B9-32462A13D9FC}"/>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003128" y="4386197"/>
            <a:ext cx="983226" cy="983226"/>
          </a:xfrm>
          <a:prstGeom prst="rect">
            <a:avLst/>
          </a:prstGeom>
          <a:noFill/>
          <a:ln>
            <a:noFill/>
          </a:ln>
        </p:spPr>
      </p:pic>
      <p:pic>
        <p:nvPicPr>
          <p:cNvPr id="8" name="Kép 11">
            <a:extLst>
              <a:ext uri="{FF2B5EF4-FFF2-40B4-BE49-F238E27FC236}">
                <a16:creationId xmlns:a16="http://schemas.microsoft.com/office/drawing/2014/main" id="{69C3C547-2F4D-1559-BFD8-44AA816B7C1C}"/>
              </a:ext>
            </a:extLst>
          </p:cNvPr>
          <p:cNvPicPr>
            <a:picLocks noChangeAspect="1"/>
          </p:cNvPicPr>
          <p:nvPr/>
        </p:nvPicPr>
        <p:blipFill>
          <a:blip r:embed="rId3"/>
          <a:stretch>
            <a:fillRect/>
          </a:stretch>
        </p:blipFill>
        <p:spPr>
          <a:xfrm>
            <a:off x="2205646" y="4664401"/>
            <a:ext cx="1743699" cy="685474"/>
          </a:xfrm>
          <a:prstGeom prst="rect">
            <a:avLst/>
          </a:prstGeom>
        </p:spPr>
      </p:pic>
      <p:sp>
        <p:nvSpPr>
          <p:cNvPr id="4" name="Rectangle 3">
            <a:extLst>
              <a:ext uri="{FF2B5EF4-FFF2-40B4-BE49-F238E27FC236}">
                <a16:creationId xmlns:a16="http://schemas.microsoft.com/office/drawing/2014/main" id="{A062ED5A-64EC-8EB8-7EF6-74BECE03B932}"/>
              </a:ext>
            </a:extLst>
          </p:cNvPr>
          <p:cNvSpPr/>
          <p:nvPr/>
        </p:nvSpPr>
        <p:spPr>
          <a:xfrm>
            <a:off x="0" y="6627812"/>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3845539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52FC-BFAD-CD96-BB30-FF4A12FFF835}"/>
              </a:ext>
            </a:extLst>
          </p:cNvPr>
          <p:cNvSpPr>
            <a:spLocks noGrp="1"/>
          </p:cNvSpPr>
          <p:nvPr>
            <p:ph type="title"/>
          </p:nvPr>
        </p:nvSpPr>
        <p:spPr/>
        <p:txBody>
          <a:bodyPr>
            <a:normAutofit/>
          </a:bodyPr>
          <a:lstStyle/>
          <a:p>
            <a:r>
              <a:rPr lang="en-US" b="1" dirty="0"/>
              <a:t>Architecture – </a:t>
            </a:r>
            <a:r>
              <a:rPr lang="en-US" b="1" dirty="0" err="1"/>
              <a:t>SmartLogger</a:t>
            </a:r>
            <a:r>
              <a:rPr lang="en-US" b="1" dirty="0"/>
              <a:t> </a:t>
            </a:r>
          </a:p>
        </p:txBody>
      </p:sp>
      <p:sp>
        <p:nvSpPr>
          <p:cNvPr id="6" name="TextBox 5">
            <a:extLst>
              <a:ext uri="{FF2B5EF4-FFF2-40B4-BE49-F238E27FC236}">
                <a16:creationId xmlns:a16="http://schemas.microsoft.com/office/drawing/2014/main" id="{6EC1C1CC-3D49-67DD-4EDA-603A1B69071D}"/>
              </a:ext>
            </a:extLst>
          </p:cNvPr>
          <p:cNvSpPr txBox="1"/>
          <p:nvPr/>
        </p:nvSpPr>
        <p:spPr>
          <a:xfrm>
            <a:off x="769374" y="1503938"/>
            <a:ext cx="6100916" cy="373500"/>
          </a:xfrm>
          <a:prstGeom prst="rect">
            <a:avLst/>
          </a:prstGeom>
          <a:noFill/>
        </p:spPr>
        <p:txBody>
          <a:bodyPr wrap="square">
            <a:spAutoFit/>
          </a:bodyPr>
          <a:lstStyle/>
          <a:p>
            <a:pPr>
              <a:lnSpc>
                <a:spcPct val="106000"/>
              </a:lnSpc>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Huawei Logger</a:t>
            </a:r>
            <a:endParaRPr lang="en-D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4BAA4F49-89DF-0056-1F85-DCC5FDD577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632" y="1877438"/>
            <a:ext cx="3513598" cy="3250538"/>
          </a:xfrm>
          <a:prstGeom prst="rect">
            <a:avLst/>
          </a:prstGeom>
        </p:spPr>
      </p:pic>
      <p:pic>
        <p:nvPicPr>
          <p:cNvPr id="9" name="Picture 8">
            <a:extLst>
              <a:ext uri="{FF2B5EF4-FFF2-40B4-BE49-F238E27FC236}">
                <a16:creationId xmlns:a16="http://schemas.microsoft.com/office/drawing/2014/main" id="{E706F993-18C4-117E-4258-6552FB698A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4322" y="1898829"/>
            <a:ext cx="4018064" cy="3108773"/>
          </a:xfrm>
          <a:prstGeom prst="rect">
            <a:avLst/>
          </a:prstGeom>
        </p:spPr>
      </p:pic>
      <p:sp>
        <p:nvSpPr>
          <p:cNvPr id="11" name="TextBox 10">
            <a:extLst>
              <a:ext uri="{FF2B5EF4-FFF2-40B4-BE49-F238E27FC236}">
                <a16:creationId xmlns:a16="http://schemas.microsoft.com/office/drawing/2014/main" id="{03DDFD32-C616-D7E6-22A0-35CDC676FDF7}"/>
              </a:ext>
            </a:extLst>
          </p:cNvPr>
          <p:cNvSpPr txBox="1"/>
          <p:nvPr/>
        </p:nvSpPr>
        <p:spPr>
          <a:xfrm>
            <a:off x="1525638" y="5043745"/>
            <a:ext cx="8187813" cy="1547924"/>
          </a:xfrm>
          <a:prstGeom prst="rect">
            <a:avLst/>
          </a:prstGeom>
          <a:noFill/>
        </p:spPr>
        <p:txBody>
          <a:bodyPr wrap="square">
            <a:spAutoFit/>
          </a:bodyPr>
          <a:lstStyle/>
          <a:p>
            <a:pPr algn="just">
              <a:lnSpc>
                <a:spcPct val="106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above images show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room for improvement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PV output was larger than total consumption of the factory, basically throwing away free energy yielded from the sun – Desing installation of PV panels has 672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kWp</a:t>
            </a:r>
            <a:r>
              <a:rPr lang="en-US" sz="1800" dirty="0">
                <a:effectLst/>
                <a:latin typeface="Calibri" panose="020F0502020204030204" pitchFamily="34" charset="0"/>
                <a:ea typeface="Calibri" panose="020F0502020204030204" pitchFamily="34" charset="0"/>
                <a:cs typeface="Times New Roman" panose="02020603050405020304" pitchFamily="18" charset="0"/>
              </a:rPr>
              <a:t>* (with 8 hours of sun they could generate ~5MWh per day) and their maximum daily (peak, per one hour) consumption goes only up to 400 kWh totaling to ~5 MWh per day.</a:t>
            </a:r>
            <a:endParaRPr lang="en-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9B605C98-9167-C295-A893-2ABE8CA9E7EE}"/>
              </a:ext>
            </a:extLst>
          </p:cNvPr>
          <p:cNvSpPr/>
          <p:nvPr/>
        </p:nvSpPr>
        <p:spPr>
          <a:xfrm>
            <a:off x="0" y="0"/>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7" name="Picture 6">
            <a:extLst>
              <a:ext uri="{FF2B5EF4-FFF2-40B4-BE49-F238E27FC236}">
                <a16:creationId xmlns:a16="http://schemas.microsoft.com/office/drawing/2014/main" id="{CEF0D750-D66F-7052-D71F-DD998917F4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4614" r="38803"/>
          <a:stretch/>
        </p:blipFill>
        <p:spPr>
          <a:xfrm>
            <a:off x="10137236" y="318423"/>
            <a:ext cx="1983643" cy="1097280"/>
          </a:xfrm>
          <a:prstGeom prst="rect">
            <a:avLst/>
          </a:prstGeom>
          <a:ln>
            <a:solidFill>
              <a:schemeClr val="tx2"/>
            </a:solidFill>
          </a:ln>
        </p:spPr>
      </p:pic>
      <p:sp>
        <p:nvSpPr>
          <p:cNvPr id="10" name="Rectangle 9">
            <a:extLst>
              <a:ext uri="{FF2B5EF4-FFF2-40B4-BE49-F238E27FC236}">
                <a16:creationId xmlns:a16="http://schemas.microsoft.com/office/drawing/2014/main" id="{D1DC083B-65BC-8F2A-BAF3-670B1337A5DF}"/>
              </a:ext>
            </a:extLst>
          </p:cNvPr>
          <p:cNvSpPr/>
          <p:nvPr/>
        </p:nvSpPr>
        <p:spPr>
          <a:xfrm>
            <a:off x="0" y="6627812"/>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3597135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7BD5A1A-7E95-84A9-AE49-00907DA50A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0290" y="2561471"/>
            <a:ext cx="4960578" cy="3699935"/>
          </a:xfrm>
          <a:prstGeom prst="rect">
            <a:avLst/>
          </a:prstGeom>
        </p:spPr>
      </p:pic>
      <p:sp>
        <p:nvSpPr>
          <p:cNvPr id="2" name="Title 1">
            <a:extLst>
              <a:ext uri="{FF2B5EF4-FFF2-40B4-BE49-F238E27FC236}">
                <a16:creationId xmlns:a16="http://schemas.microsoft.com/office/drawing/2014/main" id="{8A6452FC-BFAD-CD96-BB30-FF4A12FFF835}"/>
              </a:ext>
            </a:extLst>
          </p:cNvPr>
          <p:cNvSpPr>
            <a:spLocks noGrp="1"/>
          </p:cNvSpPr>
          <p:nvPr>
            <p:ph type="title"/>
          </p:nvPr>
        </p:nvSpPr>
        <p:spPr/>
        <p:txBody>
          <a:bodyPr>
            <a:normAutofit/>
          </a:bodyPr>
          <a:lstStyle/>
          <a:p>
            <a:r>
              <a:rPr lang="en-US" b="1" dirty="0"/>
              <a:t>Data analysis: energy production</a:t>
            </a:r>
          </a:p>
        </p:txBody>
      </p:sp>
      <p:pic>
        <p:nvPicPr>
          <p:cNvPr id="3" name="Picture 2">
            <a:extLst>
              <a:ext uri="{FF2B5EF4-FFF2-40B4-BE49-F238E27FC236}">
                <a16:creationId xmlns:a16="http://schemas.microsoft.com/office/drawing/2014/main" id="{A39E202B-BF1C-F7EE-1374-664E3D1A65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5852" y="2374721"/>
            <a:ext cx="6862627" cy="1873977"/>
          </a:xfrm>
          <a:prstGeom prst="rect">
            <a:avLst/>
          </a:prstGeom>
          <a:noFill/>
          <a:ln>
            <a:noFill/>
          </a:ln>
        </p:spPr>
      </p:pic>
      <p:sp>
        <p:nvSpPr>
          <p:cNvPr id="7" name="TextBox 6">
            <a:extLst>
              <a:ext uri="{FF2B5EF4-FFF2-40B4-BE49-F238E27FC236}">
                <a16:creationId xmlns:a16="http://schemas.microsoft.com/office/drawing/2014/main" id="{B8C79EE2-E125-6ECA-940A-414DC26289F6}"/>
              </a:ext>
            </a:extLst>
          </p:cNvPr>
          <p:cNvSpPr txBox="1"/>
          <p:nvPr/>
        </p:nvSpPr>
        <p:spPr>
          <a:xfrm>
            <a:off x="769374" y="1503938"/>
            <a:ext cx="6100916" cy="373500"/>
          </a:xfrm>
          <a:prstGeom prst="rect">
            <a:avLst/>
          </a:prstGeom>
          <a:noFill/>
        </p:spPr>
        <p:txBody>
          <a:bodyPr wrap="square">
            <a:spAutoFit/>
          </a:bodyPr>
          <a:lstStyle/>
          <a:p>
            <a:pPr>
              <a:lnSpc>
                <a:spcPct val="106000"/>
              </a:lnSpc>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Dataset</a:t>
            </a:r>
            <a:endParaRPr lang="en-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12C78E93-7F37-6EAF-A0A7-AE9991F29C53}"/>
              </a:ext>
            </a:extLst>
          </p:cNvPr>
          <p:cNvSpPr/>
          <p:nvPr/>
        </p:nvSpPr>
        <p:spPr>
          <a:xfrm>
            <a:off x="8504904" y="2772697"/>
            <a:ext cx="3421626" cy="1870392"/>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 name="Rectangle 5">
            <a:extLst>
              <a:ext uri="{FF2B5EF4-FFF2-40B4-BE49-F238E27FC236}">
                <a16:creationId xmlns:a16="http://schemas.microsoft.com/office/drawing/2014/main" id="{6718C69F-BAEA-B90F-C3C0-916D9A048AE6}"/>
              </a:ext>
            </a:extLst>
          </p:cNvPr>
          <p:cNvSpPr/>
          <p:nvPr/>
        </p:nvSpPr>
        <p:spPr>
          <a:xfrm>
            <a:off x="0" y="0"/>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 name="Rectangle 4">
            <a:extLst>
              <a:ext uri="{FF2B5EF4-FFF2-40B4-BE49-F238E27FC236}">
                <a16:creationId xmlns:a16="http://schemas.microsoft.com/office/drawing/2014/main" id="{61DBF172-818A-5BEC-1A84-3F0467ADD2E9}"/>
              </a:ext>
            </a:extLst>
          </p:cNvPr>
          <p:cNvSpPr/>
          <p:nvPr/>
        </p:nvSpPr>
        <p:spPr>
          <a:xfrm>
            <a:off x="0" y="6627812"/>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3549191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52FC-BFAD-CD96-BB30-FF4A12FFF835}"/>
              </a:ext>
            </a:extLst>
          </p:cNvPr>
          <p:cNvSpPr>
            <a:spLocks noGrp="1"/>
          </p:cNvSpPr>
          <p:nvPr>
            <p:ph type="title"/>
          </p:nvPr>
        </p:nvSpPr>
        <p:spPr/>
        <p:txBody>
          <a:bodyPr>
            <a:normAutofit/>
          </a:bodyPr>
          <a:lstStyle/>
          <a:p>
            <a:r>
              <a:rPr lang="en-US" b="1" dirty="0"/>
              <a:t>Data analysis: energy production</a:t>
            </a:r>
          </a:p>
        </p:txBody>
      </p:sp>
      <p:pic>
        <p:nvPicPr>
          <p:cNvPr id="6" name="Picture 5">
            <a:extLst>
              <a:ext uri="{FF2B5EF4-FFF2-40B4-BE49-F238E27FC236}">
                <a16:creationId xmlns:a16="http://schemas.microsoft.com/office/drawing/2014/main" id="{2E160F5C-BC1B-3CAE-FF50-06BB3C68F8B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7794" y="2135690"/>
            <a:ext cx="6829087" cy="4101546"/>
          </a:xfrm>
          <a:prstGeom prst="rect">
            <a:avLst/>
          </a:prstGeom>
          <a:noFill/>
          <a:ln>
            <a:noFill/>
          </a:ln>
        </p:spPr>
      </p:pic>
      <p:sp>
        <p:nvSpPr>
          <p:cNvPr id="7" name="TextBox 6">
            <a:extLst>
              <a:ext uri="{FF2B5EF4-FFF2-40B4-BE49-F238E27FC236}">
                <a16:creationId xmlns:a16="http://schemas.microsoft.com/office/drawing/2014/main" id="{EC73A823-F745-215D-98E7-7267E6BCFD4F}"/>
              </a:ext>
            </a:extLst>
          </p:cNvPr>
          <p:cNvSpPr txBox="1"/>
          <p:nvPr/>
        </p:nvSpPr>
        <p:spPr>
          <a:xfrm>
            <a:off x="769374" y="1503938"/>
            <a:ext cx="6100916" cy="373500"/>
          </a:xfrm>
          <a:prstGeom prst="rect">
            <a:avLst/>
          </a:prstGeom>
          <a:noFill/>
        </p:spPr>
        <p:txBody>
          <a:bodyPr wrap="square">
            <a:spAutoFit/>
          </a:bodyPr>
          <a:lstStyle/>
          <a:p>
            <a:pPr algn="ctr">
              <a:lnSpc>
                <a:spcPct val="106000"/>
              </a:lnSpc>
              <a:spcAft>
                <a:spcPts val="800"/>
              </a:spcAft>
            </a:pPr>
            <a:r>
              <a:rPr lang="en-US" sz="1800" dirty="0">
                <a:solidFill>
                  <a:srgbClr val="3F3F3F"/>
                </a:solidFill>
                <a:effectLst/>
                <a:latin typeface="Calibri" panose="020F0502020204030204" pitchFamily="34" charset="0"/>
                <a:ea typeface="Calibri" panose="020F0502020204030204" pitchFamily="34" charset="0"/>
                <a:cs typeface="Times New Roman" panose="02020603050405020304" pitchFamily="18" charset="0"/>
              </a:rPr>
              <a:t>Coefficients of variations of inverters performance</a:t>
            </a:r>
            <a:endParaRPr lang="en-DE" sz="1800" dirty="0">
              <a:solidFill>
                <a:srgbClr val="3F3F3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766DADF3-84CF-FA60-4EE6-29DF2E2DBCF6}"/>
              </a:ext>
            </a:extLst>
          </p:cNvPr>
          <p:cNvSpPr/>
          <p:nvPr/>
        </p:nvSpPr>
        <p:spPr>
          <a:xfrm>
            <a:off x="0" y="0"/>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5" name="Picture 4">
            <a:extLst>
              <a:ext uri="{FF2B5EF4-FFF2-40B4-BE49-F238E27FC236}">
                <a16:creationId xmlns:a16="http://schemas.microsoft.com/office/drawing/2014/main" id="{2D82486D-70D6-ADE5-06BD-37845A9877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899" b="49647"/>
          <a:stretch/>
        </p:blipFill>
        <p:spPr>
          <a:xfrm>
            <a:off x="10615638" y="272645"/>
            <a:ext cx="1476324" cy="1418043"/>
          </a:xfrm>
          <a:prstGeom prst="rect">
            <a:avLst/>
          </a:prstGeom>
          <a:ln>
            <a:solidFill>
              <a:schemeClr val="tx2"/>
            </a:solidFill>
          </a:ln>
        </p:spPr>
      </p:pic>
      <p:sp>
        <p:nvSpPr>
          <p:cNvPr id="8" name="Rectangle 7">
            <a:extLst>
              <a:ext uri="{FF2B5EF4-FFF2-40B4-BE49-F238E27FC236}">
                <a16:creationId xmlns:a16="http://schemas.microsoft.com/office/drawing/2014/main" id="{0CD69142-C347-D0B2-57EC-9ACA36F3353A}"/>
              </a:ext>
            </a:extLst>
          </p:cNvPr>
          <p:cNvSpPr/>
          <p:nvPr/>
        </p:nvSpPr>
        <p:spPr>
          <a:xfrm>
            <a:off x="0" y="6627812"/>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1104455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52FC-BFAD-CD96-BB30-FF4A12FFF835}"/>
              </a:ext>
            </a:extLst>
          </p:cNvPr>
          <p:cNvSpPr>
            <a:spLocks noGrp="1"/>
          </p:cNvSpPr>
          <p:nvPr>
            <p:ph type="title"/>
          </p:nvPr>
        </p:nvSpPr>
        <p:spPr/>
        <p:txBody>
          <a:bodyPr>
            <a:normAutofit/>
          </a:bodyPr>
          <a:lstStyle/>
          <a:p>
            <a:r>
              <a:rPr lang="en-US" b="1" dirty="0"/>
              <a:t>Data analysis: energy production</a:t>
            </a:r>
          </a:p>
        </p:txBody>
      </p:sp>
      <p:sp>
        <p:nvSpPr>
          <p:cNvPr id="7" name="TextBox 6">
            <a:extLst>
              <a:ext uri="{FF2B5EF4-FFF2-40B4-BE49-F238E27FC236}">
                <a16:creationId xmlns:a16="http://schemas.microsoft.com/office/drawing/2014/main" id="{EC73A823-F745-215D-98E7-7267E6BCFD4F}"/>
              </a:ext>
            </a:extLst>
          </p:cNvPr>
          <p:cNvSpPr txBox="1"/>
          <p:nvPr/>
        </p:nvSpPr>
        <p:spPr>
          <a:xfrm>
            <a:off x="769374" y="1503938"/>
            <a:ext cx="6100916" cy="373500"/>
          </a:xfrm>
          <a:prstGeom prst="rect">
            <a:avLst/>
          </a:prstGeom>
          <a:noFill/>
        </p:spPr>
        <p:txBody>
          <a:bodyPr wrap="square">
            <a:spAutoFit/>
          </a:bodyPr>
          <a:lstStyle/>
          <a:p>
            <a:pPr algn="ctr">
              <a:lnSpc>
                <a:spcPct val="106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Maximum power point currents for every string</a:t>
            </a:r>
            <a:endParaRPr lang="en-DE" sz="1800" dirty="0">
              <a:solidFill>
                <a:srgbClr val="3F3F3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9AB8F3D1-713F-D1AB-BA54-53D80954C4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7522" y="1902316"/>
            <a:ext cx="7814635" cy="4590559"/>
          </a:xfrm>
          <a:prstGeom prst="rect">
            <a:avLst/>
          </a:prstGeom>
          <a:noFill/>
          <a:ln>
            <a:noFill/>
          </a:ln>
        </p:spPr>
      </p:pic>
      <p:sp>
        <p:nvSpPr>
          <p:cNvPr id="6" name="Rectangle 5">
            <a:extLst>
              <a:ext uri="{FF2B5EF4-FFF2-40B4-BE49-F238E27FC236}">
                <a16:creationId xmlns:a16="http://schemas.microsoft.com/office/drawing/2014/main" id="{2C6B257F-29CB-425D-8ACC-B2AAEC27E022}"/>
              </a:ext>
            </a:extLst>
          </p:cNvPr>
          <p:cNvSpPr/>
          <p:nvPr/>
        </p:nvSpPr>
        <p:spPr>
          <a:xfrm>
            <a:off x="0" y="0"/>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8" name="Picture 7">
            <a:extLst>
              <a:ext uri="{FF2B5EF4-FFF2-40B4-BE49-F238E27FC236}">
                <a16:creationId xmlns:a16="http://schemas.microsoft.com/office/drawing/2014/main" id="{39936200-37D6-7FA8-DC83-8690EDEF25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899" b="49647"/>
          <a:stretch/>
        </p:blipFill>
        <p:spPr>
          <a:xfrm>
            <a:off x="10615638" y="272645"/>
            <a:ext cx="1476324" cy="1418043"/>
          </a:xfrm>
          <a:prstGeom prst="rect">
            <a:avLst/>
          </a:prstGeom>
          <a:ln>
            <a:solidFill>
              <a:schemeClr val="tx2"/>
            </a:solidFill>
          </a:ln>
        </p:spPr>
      </p:pic>
      <p:sp>
        <p:nvSpPr>
          <p:cNvPr id="9" name="Rectangle 8">
            <a:extLst>
              <a:ext uri="{FF2B5EF4-FFF2-40B4-BE49-F238E27FC236}">
                <a16:creationId xmlns:a16="http://schemas.microsoft.com/office/drawing/2014/main" id="{E2F5D607-4E7B-83D9-6F87-7143342E34E8}"/>
              </a:ext>
            </a:extLst>
          </p:cNvPr>
          <p:cNvSpPr/>
          <p:nvPr/>
        </p:nvSpPr>
        <p:spPr>
          <a:xfrm>
            <a:off x="0" y="6627812"/>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3194293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52FC-BFAD-CD96-BB30-FF4A12FFF835}"/>
              </a:ext>
            </a:extLst>
          </p:cNvPr>
          <p:cNvSpPr>
            <a:spLocks noGrp="1"/>
          </p:cNvSpPr>
          <p:nvPr>
            <p:ph type="title"/>
          </p:nvPr>
        </p:nvSpPr>
        <p:spPr/>
        <p:txBody>
          <a:bodyPr>
            <a:normAutofit/>
          </a:bodyPr>
          <a:lstStyle/>
          <a:p>
            <a:r>
              <a:rPr lang="en-US" b="1" dirty="0"/>
              <a:t>Data analysis: energy production</a:t>
            </a:r>
          </a:p>
        </p:txBody>
      </p:sp>
      <p:sp>
        <p:nvSpPr>
          <p:cNvPr id="7" name="TextBox 6">
            <a:extLst>
              <a:ext uri="{FF2B5EF4-FFF2-40B4-BE49-F238E27FC236}">
                <a16:creationId xmlns:a16="http://schemas.microsoft.com/office/drawing/2014/main" id="{EC73A823-F745-215D-98E7-7267E6BCFD4F}"/>
              </a:ext>
            </a:extLst>
          </p:cNvPr>
          <p:cNvSpPr txBox="1"/>
          <p:nvPr/>
        </p:nvSpPr>
        <p:spPr>
          <a:xfrm>
            <a:off x="769374" y="1503938"/>
            <a:ext cx="6100916" cy="373500"/>
          </a:xfrm>
          <a:prstGeom prst="rect">
            <a:avLst/>
          </a:prstGeom>
          <a:noFill/>
        </p:spPr>
        <p:txBody>
          <a:bodyPr wrap="square">
            <a:spAutoFit/>
          </a:bodyPr>
          <a:lstStyle/>
          <a:p>
            <a:pPr algn="ctr">
              <a:lnSpc>
                <a:spcPct val="106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mean of currents in every string of inverter (COM2-21)</a:t>
            </a:r>
            <a:endParaRPr lang="en-DE" sz="1800" dirty="0">
              <a:solidFill>
                <a:srgbClr val="3F3F3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BDA706A1-4B2E-90FB-99BA-98B5DB46474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1205" y="2244909"/>
            <a:ext cx="5389245" cy="3451860"/>
          </a:xfrm>
          <a:prstGeom prst="rect">
            <a:avLst/>
          </a:prstGeom>
          <a:noFill/>
          <a:ln>
            <a:noFill/>
          </a:ln>
        </p:spPr>
      </p:pic>
      <p:sp>
        <p:nvSpPr>
          <p:cNvPr id="3" name="Rectangle 2">
            <a:extLst>
              <a:ext uri="{FF2B5EF4-FFF2-40B4-BE49-F238E27FC236}">
                <a16:creationId xmlns:a16="http://schemas.microsoft.com/office/drawing/2014/main" id="{0030529D-474D-A5C9-8338-867326099655}"/>
              </a:ext>
            </a:extLst>
          </p:cNvPr>
          <p:cNvSpPr/>
          <p:nvPr/>
        </p:nvSpPr>
        <p:spPr>
          <a:xfrm>
            <a:off x="0" y="0"/>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8" name="Picture 7">
            <a:extLst>
              <a:ext uri="{FF2B5EF4-FFF2-40B4-BE49-F238E27FC236}">
                <a16:creationId xmlns:a16="http://schemas.microsoft.com/office/drawing/2014/main" id="{60600F86-EE9F-5075-B8B3-7F80CD49D1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899" b="49647"/>
          <a:stretch/>
        </p:blipFill>
        <p:spPr>
          <a:xfrm>
            <a:off x="10615638" y="272645"/>
            <a:ext cx="1476324" cy="1418043"/>
          </a:xfrm>
          <a:prstGeom prst="rect">
            <a:avLst/>
          </a:prstGeom>
          <a:ln>
            <a:solidFill>
              <a:schemeClr val="tx2"/>
            </a:solidFill>
          </a:ln>
        </p:spPr>
      </p:pic>
      <p:sp>
        <p:nvSpPr>
          <p:cNvPr id="9" name="Rectangle 8">
            <a:extLst>
              <a:ext uri="{FF2B5EF4-FFF2-40B4-BE49-F238E27FC236}">
                <a16:creationId xmlns:a16="http://schemas.microsoft.com/office/drawing/2014/main" id="{B48F9E61-C366-C851-0E67-46B1B6F19698}"/>
              </a:ext>
            </a:extLst>
          </p:cNvPr>
          <p:cNvSpPr/>
          <p:nvPr/>
        </p:nvSpPr>
        <p:spPr>
          <a:xfrm>
            <a:off x="0" y="6627812"/>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3012381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52FC-BFAD-CD96-BB30-FF4A12FFF835}"/>
              </a:ext>
            </a:extLst>
          </p:cNvPr>
          <p:cNvSpPr>
            <a:spLocks noGrp="1"/>
          </p:cNvSpPr>
          <p:nvPr>
            <p:ph type="title"/>
          </p:nvPr>
        </p:nvSpPr>
        <p:spPr/>
        <p:txBody>
          <a:bodyPr>
            <a:normAutofit/>
          </a:bodyPr>
          <a:lstStyle/>
          <a:p>
            <a:r>
              <a:rPr lang="en-US" b="1" dirty="0"/>
              <a:t>Data analysis: energy production</a:t>
            </a:r>
          </a:p>
        </p:txBody>
      </p:sp>
      <p:sp>
        <p:nvSpPr>
          <p:cNvPr id="7" name="TextBox 6">
            <a:extLst>
              <a:ext uri="{FF2B5EF4-FFF2-40B4-BE49-F238E27FC236}">
                <a16:creationId xmlns:a16="http://schemas.microsoft.com/office/drawing/2014/main" id="{EC73A823-F745-215D-98E7-7267E6BCFD4F}"/>
              </a:ext>
            </a:extLst>
          </p:cNvPr>
          <p:cNvSpPr txBox="1"/>
          <p:nvPr/>
        </p:nvSpPr>
        <p:spPr>
          <a:xfrm>
            <a:off x="192222" y="1488062"/>
            <a:ext cx="4625585" cy="667106"/>
          </a:xfrm>
          <a:prstGeom prst="rect">
            <a:avLst/>
          </a:prstGeom>
          <a:noFill/>
        </p:spPr>
        <p:txBody>
          <a:bodyPr wrap="square">
            <a:spAutoFit/>
          </a:bodyPr>
          <a:lstStyle/>
          <a:p>
            <a:pPr algn="ctr">
              <a:lnSpc>
                <a:spcPct val="106000"/>
              </a:lnSpc>
              <a:spcAft>
                <a:spcPts val="800"/>
              </a:spcAft>
            </a:pPr>
            <a:r>
              <a:rPr lang="en-US" sz="1800" dirty="0">
                <a:solidFill>
                  <a:srgbClr val="3F3F3F"/>
                </a:solidFill>
                <a:effectLst/>
                <a:latin typeface="Calibri" panose="020F0502020204030204" pitchFamily="34" charset="0"/>
                <a:ea typeface="Calibri" panose="020F0502020204030204" pitchFamily="34" charset="0"/>
                <a:cs typeface="Times New Roman" panose="02020603050405020304" pitchFamily="18" charset="0"/>
              </a:rPr>
              <a:t>The means and coefficients of variations for every string current (COM2-20)</a:t>
            </a:r>
            <a:endParaRPr lang="en-DE" sz="1800" dirty="0">
              <a:solidFill>
                <a:srgbClr val="3F3F3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9BDC7F48-89C8-E714-990F-CBA2ACEDA9A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588" y="2222961"/>
            <a:ext cx="3772393" cy="2412078"/>
          </a:xfrm>
          <a:prstGeom prst="rect">
            <a:avLst/>
          </a:prstGeom>
          <a:noFill/>
          <a:ln>
            <a:noFill/>
          </a:ln>
        </p:spPr>
      </p:pic>
      <p:pic>
        <p:nvPicPr>
          <p:cNvPr id="8" name="Picture 7">
            <a:extLst>
              <a:ext uri="{FF2B5EF4-FFF2-40B4-BE49-F238E27FC236}">
                <a16:creationId xmlns:a16="http://schemas.microsoft.com/office/drawing/2014/main" id="{4D494F81-F9D3-43A0-38BD-94BB50EB07D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0957" y="2222961"/>
            <a:ext cx="3772393" cy="2416743"/>
          </a:xfrm>
          <a:prstGeom prst="rect">
            <a:avLst/>
          </a:prstGeom>
          <a:noFill/>
          <a:ln>
            <a:noFill/>
          </a:ln>
        </p:spPr>
      </p:pic>
      <p:pic>
        <p:nvPicPr>
          <p:cNvPr id="9" name="Picture 8">
            <a:extLst>
              <a:ext uri="{FF2B5EF4-FFF2-40B4-BE49-F238E27FC236}">
                <a16:creationId xmlns:a16="http://schemas.microsoft.com/office/drawing/2014/main" id="{F7DEC27C-0ABF-AF1D-39B7-92BC0D33B0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5326" y="2188560"/>
            <a:ext cx="3876674" cy="2480879"/>
          </a:xfrm>
          <a:prstGeom prst="rect">
            <a:avLst/>
          </a:prstGeom>
          <a:noFill/>
          <a:ln>
            <a:noFill/>
          </a:ln>
        </p:spPr>
      </p:pic>
      <p:sp>
        <p:nvSpPr>
          <p:cNvPr id="11" name="TextBox 10">
            <a:extLst>
              <a:ext uri="{FF2B5EF4-FFF2-40B4-BE49-F238E27FC236}">
                <a16:creationId xmlns:a16="http://schemas.microsoft.com/office/drawing/2014/main" id="{42D9AD50-B432-D852-A9DF-859D073B897C}"/>
              </a:ext>
            </a:extLst>
          </p:cNvPr>
          <p:cNvSpPr txBox="1"/>
          <p:nvPr/>
        </p:nvSpPr>
        <p:spPr>
          <a:xfrm>
            <a:off x="5410200" y="1772158"/>
            <a:ext cx="2268794" cy="369332"/>
          </a:xfrm>
          <a:prstGeom prst="rect">
            <a:avLst/>
          </a:prstGeom>
          <a:noFill/>
        </p:spPr>
        <p:txBody>
          <a:bodyPr wrap="square">
            <a:spAutoFit/>
          </a:bodyPr>
          <a:lstStyle/>
          <a:p>
            <a:r>
              <a:rPr lang="en-US" sz="1800" dirty="0">
                <a:solidFill>
                  <a:srgbClr val="3F3F3F"/>
                </a:solidFill>
                <a:effectLst/>
                <a:latin typeface="Calibri" panose="020F0502020204030204" pitchFamily="34" charset="0"/>
                <a:ea typeface="Calibri" panose="020F0502020204030204" pitchFamily="34" charset="0"/>
                <a:cs typeface="Times New Roman" panose="02020603050405020304" pitchFamily="18" charset="0"/>
              </a:rPr>
              <a:t>COM2-14</a:t>
            </a:r>
            <a:endParaRPr lang="en-DE" dirty="0"/>
          </a:p>
        </p:txBody>
      </p:sp>
      <p:sp>
        <p:nvSpPr>
          <p:cNvPr id="12" name="TextBox 11">
            <a:extLst>
              <a:ext uri="{FF2B5EF4-FFF2-40B4-BE49-F238E27FC236}">
                <a16:creationId xmlns:a16="http://schemas.microsoft.com/office/drawing/2014/main" id="{B4423378-1CF1-7577-4944-A1B2BCED2EE9}"/>
              </a:ext>
            </a:extLst>
          </p:cNvPr>
          <p:cNvSpPr txBox="1"/>
          <p:nvPr/>
        </p:nvSpPr>
        <p:spPr>
          <a:xfrm>
            <a:off x="9085006" y="1745778"/>
            <a:ext cx="2268794" cy="369332"/>
          </a:xfrm>
          <a:prstGeom prst="rect">
            <a:avLst/>
          </a:prstGeom>
          <a:noFill/>
        </p:spPr>
        <p:txBody>
          <a:bodyPr wrap="square">
            <a:spAutoFit/>
          </a:bodyPr>
          <a:lstStyle/>
          <a:p>
            <a:r>
              <a:rPr lang="en-US" sz="1800" dirty="0">
                <a:solidFill>
                  <a:srgbClr val="3F3F3F"/>
                </a:solidFill>
                <a:effectLst/>
                <a:latin typeface="Calibri" panose="020F0502020204030204" pitchFamily="34" charset="0"/>
                <a:ea typeface="Calibri" panose="020F0502020204030204" pitchFamily="34" charset="0"/>
                <a:cs typeface="Times New Roman" panose="02020603050405020304" pitchFamily="18" charset="0"/>
              </a:rPr>
              <a:t>COM2-19</a:t>
            </a:r>
            <a:endParaRPr lang="en-DE" dirty="0"/>
          </a:p>
        </p:txBody>
      </p:sp>
      <p:sp>
        <p:nvSpPr>
          <p:cNvPr id="14" name="TextBox 13">
            <a:extLst>
              <a:ext uri="{FF2B5EF4-FFF2-40B4-BE49-F238E27FC236}">
                <a16:creationId xmlns:a16="http://schemas.microsoft.com/office/drawing/2014/main" id="{48ECBABD-A632-20B1-C5F3-D729FB925230}"/>
              </a:ext>
            </a:extLst>
          </p:cNvPr>
          <p:cNvSpPr txBox="1"/>
          <p:nvPr/>
        </p:nvSpPr>
        <p:spPr>
          <a:xfrm>
            <a:off x="583791" y="5040488"/>
            <a:ext cx="6100916" cy="1352743"/>
          </a:xfrm>
          <a:prstGeom prst="rect">
            <a:avLst/>
          </a:prstGeom>
          <a:noFill/>
        </p:spPr>
        <p:txBody>
          <a:bodyPr wrap="square">
            <a:spAutoFit/>
          </a:bodyPr>
          <a:lstStyle/>
          <a:p>
            <a:pPr lvl="0" algn="just">
              <a:lnSpc>
                <a:spcPct val="106000"/>
              </a:lnSpc>
            </a:pPr>
            <a:r>
              <a:rPr lang="en-US" sz="1800" b="1" dirty="0">
                <a:effectLst/>
                <a:latin typeface="Calibri" panose="020F0502020204030204" pitchFamily="34" charset="0"/>
                <a:ea typeface="Calibri" panose="020F0502020204030204" pitchFamily="34" charset="0"/>
                <a:cs typeface="Times New Roman" panose="02020603050405020304" pitchFamily="18" charset="0"/>
              </a:rPr>
              <a:t>Variations</a:t>
            </a:r>
          </a:p>
          <a:p>
            <a:pPr marL="342900" lvl="0" indent="-342900" algn="just">
              <a:lnSpc>
                <a:spcPct val="106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string 2 in COM2-20,</a:t>
            </a:r>
            <a:endParaRPr lang="en-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string 1 in COM2-14,</a:t>
            </a:r>
            <a:endParaRPr lang="en-D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string 3 in COM2-19.</a:t>
            </a:r>
            <a:endParaRPr lang="en-DE" dirty="0"/>
          </a:p>
        </p:txBody>
      </p:sp>
      <p:sp>
        <p:nvSpPr>
          <p:cNvPr id="16" name="TextBox 15">
            <a:extLst>
              <a:ext uri="{FF2B5EF4-FFF2-40B4-BE49-F238E27FC236}">
                <a16:creationId xmlns:a16="http://schemas.microsoft.com/office/drawing/2014/main" id="{038F78DA-B619-4431-8550-8984CFD21ABE}"/>
              </a:ext>
            </a:extLst>
          </p:cNvPr>
          <p:cNvSpPr txBox="1"/>
          <p:nvPr/>
        </p:nvSpPr>
        <p:spPr>
          <a:xfrm>
            <a:off x="4014020" y="5369938"/>
            <a:ext cx="6100916" cy="923330"/>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T</a:t>
            </a:r>
            <a:r>
              <a:rPr lang="en-US" sz="1800" dirty="0">
                <a:effectLst/>
                <a:latin typeface="Calibri" panose="020F0502020204030204" pitchFamily="34" charset="0"/>
                <a:ea typeface="Calibri" panose="020F0502020204030204" pitchFamily="34" charset="0"/>
                <a:cs typeface="Times New Roman" panose="02020603050405020304" pitchFamily="18" charset="0"/>
              </a:rPr>
              <a:t>hese 3 strings have lower power production and bigger variation in this month period. That can be regular, but also can point out some possible instabilities</a:t>
            </a:r>
            <a:endParaRPr lang="en-DE" dirty="0"/>
          </a:p>
        </p:txBody>
      </p:sp>
      <p:sp>
        <p:nvSpPr>
          <p:cNvPr id="6" name="Rectangle 5">
            <a:extLst>
              <a:ext uri="{FF2B5EF4-FFF2-40B4-BE49-F238E27FC236}">
                <a16:creationId xmlns:a16="http://schemas.microsoft.com/office/drawing/2014/main" id="{4BBAD7EB-2529-790E-96F2-55CFC925A492}"/>
              </a:ext>
            </a:extLst>
          </p:cNvPr>
          <p:cNvSpPr/>
          <p:nvPr/>
        </p:nvSpPr>
        <p:spPr>
          <a:xfrm>
            <a:off x="0" y="0"/>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10" name="Picture 9">
            <a:extLst>
              <a:ext uri="{FF2B5EF4-FFF2-40B4-BE49-F238E27FC236}">
                <a16:creationId xmlns:a16="http://schemas.microsoft.com/office/drawing/2014/main" id="{AADDC394-AE2A-A501-573D-6570D683B3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0899" b="49647"/>
          <a:stretch/>
        </p:blipFill>
        <p:spPr>
          <a:xfrm>
            <a:off x="10615638" y="272645"/>
            <a:ext cx="1476324" cy="1418043"/>
          </a:xfrm>
          <a:prstGeom prst="rect">
            <a:avLst/>
          </a:prstGeom>
          <a:ln>
            <a:solidFill>
              <a:schemeClr val="tx2"/>
            </a:solidFill>
          </a:ln>
        </p:spPr>
      </p:pic>
      <p:sp>
        <p:nvSpPr>
          <p:cNvPr id="13" name="Rectangle 12">
            <a:extLst>
              <a:ext uri="{FF2B5EF4-FFF2-40B4-BE49-F238E27FC236}">
                <a16:creationId xmlns:a16="http://schemas.microsoft.com/office/drawing/2014/main" id="{459D5CD3-8B75-941D-424B-D8467F165A87}"/>
              </a:ext>
            </a:extLst>
          </p:cNvPr>
          <p:cNvSpPr/>
          <p:nvPr/>
        </p:nvSpPr>
        <p:spPr>
          <a:xfrm>
            <a:off x="0" y="6627812"/>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3963765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52FC-BFAD-CD96-BB30-FF4A12FFF835}"/>
              </a:ext>
            </a:extLst>
          </p:cNvPr>
          <p:cNvSpPr>
            <a:spLocks noGrp="1"/>
          </p:cNvSpPr>
          <p:nvPr>
            <p:ph type="title"/>
          </p:nvPr>
        </p:nvSpPr>
        <p:spPr/>
        <p:txBody>
          <a:bodyPr>
            <a:normAutofit/>
          </a:bodyPr>
          <a:lstStyle/>
          <a:p>
            <a:r>
              <a:rPr lang="en-US" b="1" dirty="0"/>
              <a:t>Data analysis: production analysis</a:t>
            </a:r>
          </a:p>
        </p:txBody>
      </p:sp>
      <p:sp>
        <p:nvSpPr>
          <p:cNvPr id="7" name="TextBox 6">
            <a:extLst>
              <a:ext uri="{FF2B5EF4-FFF2-40B4-BE49-F238E27FC236}">
                <a16:creationId xmlns:a16="http://schemas.microsoft.com/office/drawing/2014/main" id="{EC73A823-F745-215D-98E7-7267E6BCFD4F}"/>
              </a:ext>
            </a:extLst>
          </p:cNvPr>
          <p:cNvSpPr txBox="1"/>
          <p:nvPr/>
        </p:nvSpPr>
        <p:spPr>
          <a:xfrm>
            <a:off x="302150" y="1759807"/>
            <a:ext cx="5503606" cy="373500"/>
          </a:xfrm>
          <a:prstGeom prst="rect">
            <a:avLst/>
          </a:prstGeom>
          <a:noFill/>
        </p:spPr>
        <p:txBody>
          <a:bodyPr wrap="square">
            <a:spAutoFit/>
          </a:bodyPr>
          <a:lstStyle/>
          <a:p>
            <a:pPr>
              <a:lnSpc>
                <a:spcPct val="106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Energy consumption of caldron</a:t>
            </a:r>
            <a:endParaRPr lang="en-DE" sz="1800" dirty="0">
              <a:solidFill>
                <a:srgbClr val="3F3F3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19E758DC-FDB8-DCFF-9711-67DDCC6B020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439" y="2202426"/>
            <a:ext cx="5583812" cy="3542151"/>
          </a:xfrm>
          <a:prstGeom prst="rect">
            <a:avLst/>
          </a:prstGeom>
          <a:noFill/>
          <a:ln>
            <a:noFill/>
          </a:ln>
        </p:spPr>
      </p:pic>
      <p:pic>
        <p:nvPicPr>
          <p:cNvPr id="9" name="Picture 8">
            <a:extLst>
              <a:ext uri="{FF2B5EF4-FFF2-40B4-BE49-F238E27FC236}">
                <a16:creationId xmlns:a16="http://schemas.microsoft.com/office/drawing/2014/main" id="{26AB61B8-5748-62D4-D611-971F366924A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6019" y="2261672"/>
            <a:ext cx="6047258" cy="3482905"/>
          </a:xfrm>
          <a:prstGeom prst="rect">
            <a:avLst/>
          </a:prstGeom>
          <a:noFill/>
          <a:ln>
            <a:noFill/>
          </a:ln>
        </p:spPr>
      </p:pic>
      <p:sp>
        <p:nvSpPr>
          <p:cNvPr id="10" name="TextBox 9">
            <a:extLst>
              <a:ext uri="{FF2B5EF4-FFF2-40B4-BE49-F238E27FC236}">
                <a16:creationId xmlns:a16="http://schemas.microsoft.com/office/drawing/2014/main" id="{6499C531-6694-378D-B691-DFC5AFD743D5}"/>
              </a:ext>
            </a:extLst>
          </p:cNvPr>
          <p:cNvSpPr txBox="1"/>
          <p:nvPr/>
        </p:nvSpPr>
        <p:spPr>
          <a:xfrm>
            <a:off x="6096000" y="1789430"/>
            <a:ext cx="5503606" cy="373500"/>
          </a:xfrm>
          <a:prstGeom prst="rect">
            <a:avLst/>
          </a:prstGeom>
          <a:noFill/>
        </p:spPr>
        <p:txBody>
          <a:bodyPr wrap="square">
            <a:spAutoFit/>
          </a:bodyPr>
          <a:lstStyle/>
          <a:p>
            <a:pPr>
              <a:lnSpc>
                <a:spcPct val="106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Energy consumption of FYRM</a:t>
            </a:r>
            <a:endParaRPr lang="en-DE" sz="1800" dirty="0">
              <a:solidFill>
                <a:srgbClr val="3F3F3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A75EA114-EFBA-3082-2099-4469F642513D}"/>
              </a:ext>
            </a:extLst>
          </p:cNvPr>
          <p:cNvSpPr/>
          <p:nvPr/>
        </p:nvSpPr>
        <p:spPr>
          <a:xfrm>
            <a:off x="0" y="-18690"/>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5" name="Picture 4">
            <a:extLst>
              <a:ext uri="{FF2B5EF4-FFF2-40B4-BE49-F238E27FC236}">
                <a16:creationId xmlns:a16="http://schemas.microsoft.com/office/drawing/2014/main" id="{D0137B41-BBBC-5D96-131C-2DA367984D3E}"/>
              </a:ext>
            </a:extLst>
          </p:cNvPr>
          <p:cNvPicPr>
            <a:picLocks noChangeAspect="1"/>
          </p:cNvPicPr>
          <p:nvPr/>
        </p:nvPicPr>
        <p:blipFill rotWithShape="1">
          <a:blip r:embed="rId4"/>
          <a:srcRect l="55871" t="18218" r="8309" b="22648"/>
          <a:stretch/>
        </p:blipFill>
        <p:spPr>
          <a:xfrm>
            <a:off x="10868016" y="286865"/>
            <a:ext cx="1235927" cy="1029652"/>
          </a:xfrm>
          <a:prstGeom prst="rect">
            <a:avLst/>
          </a:prstGeom>
          <a:ln>
            <a:solidFill>
              <a:schemeClr val="tx2"/>
            </a:solidFill>
          </a:ln>
        </p:spPr>
      </p:pic>
      <p:sp>
        <p:nvSpPr>
          <p:cNvPr id="6" name="Rectangle 5">
            <a:extLst>
              <a:ext uri="{FF2B5EF4-FFF2-40B4-BE49-F238E27FC236}">
                <a16:creationId xmlns:a16="http://schemas.microsoft.com/office/drawing/2014/main" id="{DDB5F483-02C8-983C-ADA6-EC3454D83B85}"/>
              </a:ext>
            </a:extLst>
          </p:cNvPr>
          <p:cNvSpPr/>
          <p:nvPr/>
        </p:nvSpPr>
        <p:spPr>
          <a:xfrm>
            <a:off x="0" y="6627812"/>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2375598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52FC-BFAD-CD96-BB30-FF4A12FFF835}"/>
              </a:ext>
            </a:extLst>
          </p:cNvPr>
          <p:cNvSpPr>
            <a:spLocks noGrp="1"/>
          </p:cNvSpPr>
          <p:nvPr>
            <p:ph type="title"/>
          </p:nvPr>
        </p:nvSpPr>
        <p:spPr/>
        <p:txBody>
          <a:bodyPr>
            <a:normAutofit/>
          </a:bodyPr>
          <a:lstStyle/>
          <a:p>
            <a:r>
              <a:rPr lang="en-US" b="1" dirty="0"/>
              <a:t>Data analysis: production analysis</a:t>
            </a:r>
          </a:p>
        </p:txBody>
      </p:sp>
      <p:sp>
        <p:nvSpPr>
          <p:cNvPr id="5" name="Rectangle 4">
            <a:extLst>
              <a:ext uri="{FF2B5EF4-FFF2-40B4-BE49-F238E27FC236}">
                <a16:creationId xmlns:a16="http://schemas.microsoft.com/office/drawing/2014/main" id="{8FCF076B-FDF1-8976-93BA-DA5F47B9A9ED}"/>
              </a:ext>
            </a:extLst>
          </p:cNvPr>
          <p:cNvSpPr/>
          <p:nvPr/>
        </p:nvSpPr>
        <p:spPr>
          <a:xfrm>
            <a:off x="0" y="0"/>
            <a:ext cx="12192000" cy="2301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TextBox 6">
            <a:extLst>
              <a:ext uri="{FF2B5EF4-FFF2-40B4-BE49-F238E27FC236}">
                <a16:creationId xmlns:a16="http://schemas.microsoft.com/office/drawing/2014/main" id="{EC73A823-F745-215D-98E7-7267E6BCFD4F}"/>
              </a:ext>
            </a:extLst>
          </p:cNvPr>
          <p:cNvSpPr txBox="1"/>
          <p:nvPr/>
        </p:nvSpPr>
        <p:spPr>
          <a:xfrm>
            <a:off x="430162" y="1773478"/>
            <a:ext cx="5503606" cy="373500"/>
          </a:xfrm>
          <a:prstGeom prst="rect">
            <a:avLst/>
          </a:prstGeom>
          <a:noFill/>
        </p:spPr>
        <p:txBody>
          <a:bodyPr wrap="square">
            <a:spAutoFit/>
          </a:bodyPr>
          <a:lstStyle/>
          <a:p>
            <a:pPr>
              <a:lnSpc>
                <a:spcPct val="106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Current f</a:t>
            </a:r>
            <a:r>
              <a:rPr lang="en-US" dirty="0">
                <a:latin typeface="Calibri" panose="020F0502020204030204" pitchFamily="34" charset="0"/>
                <a:ea typeface="Calibri" panose="020F0502020204030204" pitchFamily="34" charset="0"/>
                <a:cs typeface="Times New Roman" panose="02020603050405020304" pitchFamily="18" charset="0"/>
              </a:rPr>
              <a:t>or </a:t>
            </a:r>
            <a:r>
              <a:rPr lang="en-US" sz="1800" dirty="0">
                <a:effectLst/>
                <a:latin typeface="Calibri" panose="020F0502020204030204" pitchFamily="34" charset="0"/>
                <a:ea typeface="Calibri" panose="020F0502020204030204" pitchFamily="34" charset="0"/>
                <a:cs typeface="Times New Roman" panose="02020603050405020304" pitchFamily="18" charset="0"/>
              </a:rPr>
              <a:t>PV 6 of one inverter</a:t>
            </a:r>
            <a:endParaRPr lang="en-DE" sz="1800" dirty="0">
              <a:solidFill>
                <a:srgbClr val="3F3F3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499C531-6694-378D-B691-DFC5AFD743D5}"/>
              </a:ext>
            </a:extLst>
          </p:cNvPr>
          <p:cNvSpPr txBox="1"/>
          <p:nvPr/>
        </p:nvSpPr>
        <p:spPr>
          <a:xfrm>
            <a:off x="6096000" y="1789430"/>
            <a:ext cx="5503606" cy="373500"/>
          </a:xfrm>
          <a:prstGeom prst="rect">
            <a:avLst/>
          </a:prstGeom>
          <a:noFill/>
        </p:spPr>
        <p:txBody>
          <a:bodyPr wrap="square">
            <a:spAutoFit/>
          </a:bodyPr>
          <a:lstStyle/>
          <a:p>
            <a:pPr>
              <a:lnSpc>
                <a:spcPct val="106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Current of PV 5 of one inverter</a:t>
            </a:r>
            <a:endParaRPr lang="en-DE" sz="1800" dirty="0">
              <a:solidFill>
                <a:srgbClr val="3F3F3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96D7D4C8-0B08-E836-233D-BC6D6D7215E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492" y="2290760"/>
            <a:ext cx="5373846" cy="3470511"/>
          </a:xfrm>
          <a:prstGeom prst="rect">
            <a:avLst/>
          </a:prstGeom>
          <a:noFill/>
          <a:ln>
            <a:noFill/>
          </a:ln>
        </p:spPr>
      </p:pic>
      <p:pic>
        <p:nvPicPr>
          <p:cNvPr id="11" name="Picture 10">
            <a:extLst>
              <a:ext uri="{FF2B5EF4-FFF2-40B4-BE49-F238E27FC236}">
                <a16:creationId xmlns:a16="http://schemas.microsoft.com/office/drawing/2014/main" id="{695BCCFC-BC41-0FEA-DB36-91C510DA1D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0156" y="2261672"/>
            <a:ext cx="5759450" cy="3724910"/>
          </a:xfrm>
          <a:prstGeom prst="rect">
            <a:avLst/>
          </a:prstGeom>
          <a:noFill/>
          <a:ln>
            <a:noFill/>
          </a:ln>
        </p:spPr>
      </p:pic>
      <p:pic>
        <p:nvPicPr>
          <p:cNvPr id="9" name="Picture 8">
            <a:extLst>
              <a:ext uri="{FF2B5EF4-FFF2-40B4-BE49-F238E27FC236}">
                <a16:creationId xmlns:a16="http://schemas.microsoft.com/office/drawing/2014/main" id="{41E57ECE-F5E4-657D-AF81-C8143AA7F3F4}"/>
              </a:ext>
            </a:extLst>
          </p:cNvPr>
          <p:cNvPicPr>
            <a:picLocks noChangeAspect="1"/>
          </p:cNvPicPr>
          <p:nvPr/>
        </p:nvPicPr>
        <p:blipFill rotWithShape="1">
          <a:blip r:embed="rId4"/>
          <a:srcRect l="55871" t="18218" r="8309" b="22648"/>
          <a:stretch/>
        </p:blipFill>
        <p:spPr>
          <a:xfrm>
            <a:off x="10868016" y="286865"/>
            <a:ext cx="1235927" cy="1029652"/>
          </a:xfrm>
          <a:prstGeom prst="rect">
            <a:avLst/>
          </a:prstGeom>
          <a:ln>
            <a:solidFill>
              <a:schemeClr val="tx2"/>
            </a:solidFill>
          </a:ln>
        </p:spPr>
      </p:pic>
      <p:sp>
        <p:nvSpPr>
          <p:cNvPr id="12" name="Rectangle 11">
            <a:extLst>
              <a:ext uri="{FF2B5EF4-FFF2-40B4-BE49-F238E27FC236}">
                <a16:creationId xmlns:a16="http://schemas.microsoft.com/office/drawing/2014/main" id="{12598B27-BBAB-44B8-2E12-5C37F7D852C3}"/>
              </a:ext>
            </a:extLst>
          </p:cNvPr>
          <p:cNvSpPr/>
          <p:nvPr/>
        </p:nvSpPr>
        <p:spPr>
          <a:xfrm>
            <a:off x="0" y="6627812"/>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3247655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52FC-BFAD-CD96-BB30-FF4A12FFF835}"/>
              </a:ext>
            </a:extLst>
          </p:cNvPr>
          <p:cNvSpPr>
            <a:spLocks noGrp="1"/>
          </p:cNvSpPr>
          <p:nvPr>
            <p:ph type="title"/>
          </p:nvPr>
        </p:nvSpPr>
        <p:spPr>
          <a:xfrm>
            <a:off x="838200" y="365125"/>
            <a:ext cx="9159240" cy="1325563"/>
          </a:xfrm>
        </p:spPr>
        <p:txBody>
          <a:bodyPr>
            <a:normAutofit/>
          </a:bodyPr>
          <a:lstStyle/>
          <a:p>
            <a:r>
              <a:rPr lang="en-US" b="1" dirty="0"/>
              <a:t>Data analysis: production analysis – relevant for maintenance</a:t>
            </a:r>
          </a:p>
        </p:txBody>
      </p:sp>
      <p:sp>
        <p:nvSpPr>
          <p:cNvPr id="7" name="TextBox 6">
            <a:extLst>
              <a:ext uri="{FF2B5EF4-FFF2-40B4-BE49-F238E27FC236}">
                <a16:creationId xmlns:a16="http://schemas.microsoft.com/office/drawing/2014/main" id="{EC73A823-F745-215D-98E7-7267E6BCFD4F}"/>
              </a:ext>
            </a:extLst>
          </p:cNvPr>
          <p:cNvSpPr txBox="1"/>
          <p:nvPr/>
        </p:nvSpPr>
        <p:spPr>
          <a:xfrm>
            <a:off x="430162" y="1773478"/>
            <a:ext cx="5503606" cy="373500"/>
          </a:xfrm>
          <a:prstGeom prst="rect">
            <a:avLst/>
          </a:prstGeom>
          <a:noFill/>
        </p:spPr>
        <p:txBody>
          <a:bodyPr wrap="square">
            <a:spAutoFit/>
          </a:bodyPr>
          <a:lstStyle/>
          <a:p>
            <a:pPr>
              <a:lnSpc>
                <a:spcPct val="106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currents in PV panels for inverter</a:t>
            </a:r>
            <a:endParaRPr lang="en-DE" sz="1800" dirty="0">
              <a:solidFill>
                <a:srgbClr val="3F3F3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F8296139-B137-9603-08FE-06445AC026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5356" y="2296736"/>
            <a:ext cx="6161322" cy="3740269"/>
          </a:xfrm>
          <a:prstGeom prst="rect">
            <a:avLst/>
          </a:prstGeom>
          <a:noFill/>
          <a:ln>
            <a:noFill/>
          </a:ln>
        </p:spPr>
      </p:pic>
      <p:sp>
        <p:nvSpPr>
          <p:cNvPr id="12" name="TextBox 11">
            <a:extLst>
              <a:ext uri="{FF2B5EF4-FFF2-40B4-BE49-F238E27FC236}">
                <a16:creationId xmlns:a16="http://schemas.microsoft.com/office/drawing/2014/main" id="{0483D6F2-1CD5-A762-6F41-DDBBF1FAEBC7}"/>
              </a:ext>
            </a:extLst>
          </p:cNvPr>
          <p:cNvSpPr txBox="1"/>
          <p:nvPr/>
        </p:nvSpPr>
        <p:spPr>
          <a:xfrm>
            <a:off x="7620000" y="3127131"/>
            <a:ext cx="4177399" cy="960712"/>
          </a:xfrm>
          <a:prstGeom prst="rect">
            <a:avLst/>
          </a:prstGeom>
          <a:noFill/>
        </p:spPr>
        <p:txBody>
          <a:bodyPr wrap="square">
            <a:spAutoFit/>
          </a:bodyPr>
          <a:lstStyle/>
          <a:p>
            <a:pPr algn="just">
              <a:lnSpc>
                <a:spcPct val="106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PV panel 5 can produce nearly 30% more energy than the rest of the panels individually.</a:t>
            </a:r>
            <a:endParaRPr lang="en-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3CE71052-D63B-E53D-2B05-23AF42DC160C}"/>
              </a:ext>
            </a:extLst>
          </p:cNvPr>
          <p:cNvSpPr/>
          <p:nvPr/>
        </p:nvSpPr>
        <p:spPr>
          <a:xfrm>
            <a:off x="0" y="0"/>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9" name="Picture 8">
            <a:extLst>
              <a:ext uri="{FF2B5EF4-FFF2-40B4-BE49-F238E27FC236}">
                <a16:creationId xmlns:a16="http://schemas.microsoft.com/office/drawing/2014/main" id="{372D5740-1B7B-5493-A24D-1498DFD3D594}"/>
              </a:ext>
            </a:extLst>
          </p:cNvPr>
          <p:cNvPicPr>
            <a:picLocks noChangeAspect="1"/>
          </p:cNvPicPr>
          <p:nvPr/>
        </p:nvPicPr>
        <p:blipFill rotWithShape="1">
          <a:blip r:embed="rId3"/>
          <a:srcRect l="55871" t="18218" r="8309" b="22648"/>
          <a:stretch/>
        </p:blipFill>
        <p:spPr>
          <a:xfrm>
            <a:off x="10868016" y="286865"/>
            <a:ext cx="1235927" cy="1029652"/>
          </a:xfrm>
          <a:prstGeom prst="rect">
            <a:avLst/>
          </a:prstGeom>
          <a:ln>
            <a:solidFill>
              <a:schemeClr val="tx2"/>
            </a:solidFill>
          </a:ln>
        </p:spPr>
      </p:pic>
      <p:sp>
        <p:nvSpPr>
          <p:cNvPr id="10" name="Rectangle 9">
            <a:extLst>
              <a:ext uri="{FF2B5EF4-FFF2-40B4-BE49-F238E27FC236}">
                <a16:creationId xmlns:a16="http://schemas.microsoft.com/office/drawing/2014/main" id="{8F7FB212-A989-E6E3-A7E7-9A4A285860F0}"/>
              </a:ext>
            </a:extLst>
          </p:cNvPr>
          <p:cNvSpPr/>
          <p:nvPr/>
        </p:nvSpPr>
        <p:spPr>
          <a:xfrm>
            <a:off x="0" y="6627812"/>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1611318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52FC-BFAD-CD96-BB30-FF4A12FFF835}"/>
              </a:ext>
            </a:extLst>
          </p:cNvPr>
          <p:cNvSpPr>
            <a:spLocks noGrp="1"/>
          </p:cNvSpPr>
          <p:nvPr>
            <p:ph type="title"/>
          </p:nvPr>
        </p:nvSpPr>
        <p:spPr/>
        <p:txBody>
          <a:bodyPr>
            <a:normAutofit/>
          </a:bodyPr>
          <a:lstStyle/>
          <a:p>
            <a:r>
              <a:rPr lang="en-US" b="1" dirty="0"/>
              <a:t>Data analysis: manufacturing process</a:t>
            </a:r>
          </a:p>
        </p:txBody>
      </p:sp>
      <p:sp>
        <p:nvSpPr>
          <p:cNvPr id="8" name="TextBox 7">
            <a:extLst>
              <a:ext uri="{FF2B5EF4-FFF2-40B4-BE49-F238E27FC236}">
                <a16:creationId xmlns:a16="http://schemas.microsoft.com/office/drawing/2014/main" id="{5C057CCC-77E6-965F-759B-1CAF42D9CD46}"/>
              </a:ext>
            </a:extLst>
          </p:cNvPr>
          <p:cNvSpPr txBox="1"/>
          <p:nvPr/>
        </p:nvSpPr>
        <p:spPr>
          <a:xfrm>
            <a:off x="302343" y="1690688"/>
            <a:ext cx="10218173" cy="4792787"/>
          </a:xfrm>
          <a:prstGeom prst="rect">
            <a:avLst/>
          </a:prstGeom>
          <a:noFill/>
        </p:spPr>
        <p:txBody>
          <a:bodyPr wrap="square">
            <a:spAutoFit/>
          </a:bodyPr>
          <a:lstStyle/>
          <a:p>
            <a:pPr marL="285750" indent="-285750" algn="just">
              <a:lnSpc>
                <a:spcPct val="106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goal of this analysis is to define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the normal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behaviour</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of the system</a:t>
            </a:r>
            <a:r>
              <a:rPr lang="en-US" sz="2400" dirty="0">
                <a:effectLst/>
                <a:latin typeface="Calibri" panose="020F0502020204030204" pitchFamily="34" charset="0"/>
                <a:ea typeface="Calibri" panose="020F0502020204030204" pitchFamily="34" charset="0"/>
                <a:cs typeface="Times New Roman" panose="02020603050405020304" pitchFamily="18" charset="0"/>
              </a:rPr>
              <a:t>. Any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behaviour</a:t>
            </a:r>
            <a:r>
              <a:rPr lang="en-US" sz="2400" dirty="0">
                <a:effectLst/>
                <a:latin typeface="Calibri" panose="020F0502020204030204" pitchFamily="34" charset="0"/>
                <a:ea typeface="Calibri" panose="020F0502020204030204" pitchFamily="34" charset="0"/>
                <a:cs typeface="Times New Roman" panose="02020603050405020304" pitchFamily="18" charset="0"/>
              </a:rPr>
              <a:t> which is not corresponding to the normal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behaviour</a:t>
            </a:r>
            <a:r>
              <a:rPr lang="en-US" sz="2400" dirty="0">
                <a:effectLst/>
                <a:latin typeface="Calibri" panose="020F0502020204030204" pitchFamily="34" charset="0"/>
                <a:ea typeface="Calibri" panose="020F0502020204030204" pitchFamily="34" charset="0"/>
                <a:cs typeface="Times New Roman" panose="02020603050405020304" pitchFamily="18" charset="0"/>
              </a:rPr>
              <a:t> is treated as anomalous one. </a:t>
            </a:r>
          </a:p>
          <a:p>
            <a:pPr marL="742950" lvl="1" indent="-285750" algn="just">
              <a:lnSpc>
                <a:spcPct val="106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We define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data-driven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behavioural</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models</a:t>
            </a:r>
            <a:r>
              <a:rPr lang="en-US" sz="2400" dirty="0">
                <a:effectLst/>
                <a:latin typeface="Calibri" panose="020F0502020204030204" pitchFamily="34" charset="0"/>
                <a:ea typeface="Calibri" panose="020F0502020204030204" pitchFamily="34" charset="0"/>
                <a:cs typeface="Times New Roman" panose="02020603050405020304" pitchFamily="18" charset="0"/>
              </a:rPr>
              <a:t>, which are learned from data, usually using some clustering methods. </a:t>
            </a:r>
            <a:endParaRPr lang="en-DE"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6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M</a:t>
            </a:r>
            <a:r>
              <a:rPr lang="en-US" sz="2400" dirty="0">
                <a:effectLst/>
                <a:latin typeface="Calibri" panose="020F0502020204030204" pitchFamily="34" charset="0"/>
                <a:ea typeface="Calibri" panose="020F0502020204030204" pitchFamily="34" charset="0"/>
                <a:cs typeface="Times New Roman" panose="02020603050405020304" pitchFamily="18" charset="0"/>
              </a:rPr>
              <a:t>ain goal for the usage of energy sensors is to understand when the demand for energy is increasing: in which parts of the day / production</a:t>
            </a:r>
            <a:endParaRPr lang="en-DE"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6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In addition, energy sensors can be used for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detecting the operational modes of machines automatically</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742950" lvl="1" indent="-285750" algn="just">
              <a:lnSpc>
                <a:spcPct val="106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This is the reason why our approach can be used in an unsupervised manner – we can label the datasets automatically.</a:t>
            </a:r>
            <a:endParaRPr lang="en-D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87029D1F-B90F-120A-5A6F-BBDAC7FAC1B0}"/>
              </a:ext>
            </a:extLst>
          </p:cNvPr>
          <p:cNvSpPr/>
          <p:nvPr/>
        </p:nvSpPr>
        <p:spPr>
          <a:xfrm>
            <a:off x="0" y="0"/>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6" name="Picture 5">
            <a:extLst>
              <a:ext uri="{FF2B5EF4-FFF2-40B4-BE49-F238E27FC236}">
                <a16:creationId xmlns:a16="http://schemas.microsoft.com/office/drawing/2014/main" id="{9B9FB97A-63D3-BD64-8426-17809E238A18}"/>
              </a:ext>
            </a:extLst>
          </p:cNvPr>
          <p:cNvPicPr>
            <a:picLocks noChangeAspect="1"/>
          </p:cNvPicPr>
          <p:nvPr/>
        </p:nvPicPr>
        <p:blipFill rotWithShape="1">
          <a:blip r:embed="rId2"/>
          <a:srcRect l="55871" t="18218" r="8309" b="22648"/>
          <a:stretch/>
        </p:blipFill>
        <p:spPr>
          <a:xfrm>
            <a:off x="10868016" y="286865"/>
            <a:ext cx="1235927" cy="1029652"/>
          </a:xfrm>
          <a:prstGeom prst="rect">
            <a:avLst/>
          </a:prstGeom>
          <a:ln>
            <a:solidFill>
              <a:schemeClr val="tx2"/>
            </a:solidFill>
          </a:ln>
        </p:spPr>
      </p:pic>
      <p:sp>
        <p:nvSpPr>
          <p:cNvPr id="7" name="Rectangle 6">
            <a:extLst>
              <a:ext uri="{FF2B5EF4-FFF2-40B4-BE49-F238E27FC236}">
                <a16:creationId xmlns:a16="http://schemas.microsoft.com/office/drawing/2014/main" id="{E5AE91ED-C64E-8E8D-14B7-022B022DA086}"/>
              </a:ext>
            </a:extLst>
          </p:cNvPr>
          <p:cNvSpPr/>
          <p:nvPr/>
        </p:nvSpPr>
        <p:spPr>
          <a:xfrm>
            <a:off x="0" y="6627812"/>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1942914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ll images">
            <a:extLst>
              <a:ext uri="{FF2B5EF4-FFF2-40B4-BE49-F238E27FC236}">
                <a16:creationId xmlns:a16="http://schemas.microsoft.com/office/drawing/2014/main" id="{91A8115B-2186-4375-ADEB-15BC83772121}"/>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165" y="4110727"/>
            <a:ext cx="946150" cy="946150"/>
          </a:xfrm>
          <a:prstGeom prst="rect">
            <a:avLst/>
          </a:prstGeom>
          <a:noFill/>
          <a:ln>
            <a:noFill/>
          </a:ln>
        </p:spPr>
      </p:pic>
      <p:sp>
        <p:nvSpPr>
          <p:cNvPr id="2" name="Title 1">
            <a:extLst>
              <a:ext uri="{FF2B5EF4-FFF2-40B4-BE49-F238E27FC236}">
                <a16:creationId xmlns:a16="http://schemas.microsoft.com/office/drawing/2014/main" id="{5187CDD6-E9E0-C7C4-74A9-CCD1CB31EBB6}"/>
              </a:ext>
            </a:extLst>
          </p:cNvPr>
          <p:cNvSpPr>
            <a:spLocks noGrp="1"/>
          </p:cNvSpPr>
          <p:nvPr>
            <p:ph type="title"/>
          </p:nvPr>
        </p:nvSpPr>
        <p:spPr/>
        <p:txBody>
          <a:bodyPr/>
          <a:lstStyle/>
          <a:p>
            <a:r>
              <a:rPr lang="en-US" b="1" dirty="0"/>
              <a:t>Partners</a:t>
            </a:r>
            <a:endParaRPr lang="en-DE" b="1" dirty="0"/>
          </a:p>
        </p:txBody>
      </p:sp>
      <p:sp>
        <p:nvSpPr>
          <p:cNvPr id="3" name="Content Placeholder 2">
            <a:extLst>
              <a:ext uri="{FF2B5EF4-FFF2-40B4-BE49-F238E27FC236}">
                <a16:creationId xmlns:a16="http://schemas.microsoft.com/office/drawing/2014/main" id="{99935C52-D361-DEF6-0F0E-A0E89E8DE39A}"/>
              </a:ext>
            </a:extLst>
          </p:cNvPr>
          <p:cNvSpPr>
            <a:spLocks noGrp="1"/>
          </p:cNvSpPr>
          <p:nvPr>
            <p:ph idx="1"/>
          </p:nvPr>
        </p:nvSpPr>
        <p:spPr>
          <a:xfrm>
            <a:off x="838200" y="1690688"/>
            <a:ext cx="10515600" cy="4752156"/>
          </a:xfrm>
        </p:spPr>
        <p:txBody>
          <a:bodyPr>
            <a:normAutofit/>
          </a:bodyPr>
          <a:lstStyle/>
          <a:p>
            <a:pPr algn="just"/>
            <a:endParaRPr lang="en-GB" sz="1800" b="1" dirty="0">
              <a:effectLst/>
              <a:latin typeface="Arial" panose="020B0604020202020204" pitchFamily="34" charset="0"/>
              <a:ea typeface="MS PGothic" panose="020B0600070205080204" pitchFamily="34" charset="-128"/>
              <a:cs typeface="Arial" panose="020B0604020202020204" pitchFamily="34" charset="0"/>
            </a:endParaRPr>
          </a:p>
          <a:p>
            <a:pPr algn="just"/>
            <a:r>
              <a:rPr lang="en-GB" sz="1800" b="1" dirty="0" err="1">
                <a:effectLst/>
                <a:latin typeface="Arial" panose="020B0604020202020204" pitchFamily="34" charset="0"/>
                <a:ea typeface="MS PGothic" panose="020B0600070205080204" pitchFamily="34" charset="-128"/>
                <a:cs typeface="Arial" panose="020B0604020202020204" pitchFamily="34" charset="0"/>
              </a:rPr>
              <a:t>Nissatech</a:t>
            </a:r>
            <a:r>
              <a:rPr lang="en-GB" sz="1800" dirty="0">
                <a:effectLst/>
                <a:latin typeface="Arial" panose="020B0604020202020204" pitchFamily="34" charset="0"/>
                <a:ea typeface="MS PGothic" panose="020B0600070205080204" pitchFamily="34" charset="-128"/>
                <a:cs typeface="Arial" panose="020B0604020202020204" pitchFamily="34" charset="0"/>
              </a:rPr>
              <a:t> is an innovation-driven SME with strong international cooperation and vision to become one of European top innovators in the domain of advanced AI and cognitive industrial solutions.</a:t>
            </a:r>
          </a:p>
          <a:p>
            <a:pPr marL="285750" indent="-285750" algn="just">
              <a:buFont typeface="Arial" panose="020B0604020202020204" pitchFamily="34" charset="0"/>
              <a:buChar char="•"/>
            </a:pPr>
            <a:r>
              <a:rPr lang="en-US" sz="1800" b="1" dirty="0">
                <a:latin typeface="Arial" panose="020B0604020202020204" pitchFamily="34" charset="0"/>
                <a:cs typeface="Arial" panose="020B0604020202020204" pitchFamily="34" charset="0"/>
              </a:rPr>
              <a:t>Vision: </a:t>
            </a:r>
            <a:r>
              <a:rPr lang="en-US" sz="1800" dirty="0">
                <a:latin typeface="Arial" panose="020B0604020202020204" pitchFamily="34" charset="0"/>
                <a:cs typeface="Arial" panose="020B0604020202020204" pitchFamily="34" charset="0"/>
              </a:rPr>
              <a:t>International leader in offering concepts and technologies for exploiting the  full potential of the data-driven business, by accepting own </a:t>
            </a:r>
            <a:r>
              <a:rPr lang="en-US" sz="1800" b="1" dirty="0">
                <a:latin typeface="Arial" panose="020B0604020202020204" pitchFamily="34" charset="0"/>
                <a:cs typeface="Arial" panose="020B0604020202020204" pitchFamily="34" charset="0"/>
              </a:rPr>
              <a:t>social and environmental responsibility</a:t>
            </a:r>
          </a:p>
          <a:p>
            <a:pPr marL="285750" indent="-285750" algn="just">
              <a:buFont typeface="Arial" panose="020B0604020202020204" pitchFamily="34" charset="0"/>
              <a:buChar char="•"/>
            </a:pPr>
            <a:r>
              <a:rPr lang="en-US" sz="1800" b="1" dirty="0">
                <a:latin typeface="Arial" panose="020B0604020202020204" pitchFamily="34" charset="0"/>
                <a:cs typeface="Arial" panose="020B0604020202020204" pitchFamily="34" charset="0"/>
              </a:rPr>
              <a:t>Approach</a:t>
            </a:r>
            <a:r>
              <a:rPr lang="en-US" sz="1800" dirty="0">
                <a:latin typeface="Arial" panose="020B0604020202020204" pitchFamily="34" charset="0"/>
                <a:cs typeface="Arial" panose="020B0604020202020204" pitchFamily="34" charset="0"/>
              </a:rPr>
              <a:t>: intelligent </a:t>
            </a:r>
            <a:r>
              <a:rPr lang="en-US" sz="1800" b="1" dirty="0">
                <a:latin typeface="Arial" panose="020B0604020202020204" pitchFamily="34" charset="0"/>
                <a:cs typeface="Arial" panose="020B0604020202020204" pitchFamily="34" charset="0"/>
              </a:rPr>
              <a:t>data</a:t>
            </a:r>
            <a:r>
              <a:rPr lang="en-US" sz="1800" dirty="0">
                <a:latin typeface="Arial" panose="020B0604020202020204" pitchFamily="34" charset="0"/>
                <a:cs typeface="Arial" panose="020B0604020202020204" pitchFamily="34" charset="0"/>
              </a:rPr>
              <a:t> processing contextualized with </a:t>
            </a:r>
            <a:r>
              <a:rPr lang="en-US" sz="1800" b="1" dirty="0">
                <a:latin typeface="Arial" panose="020B0604020202020204" pitchFamily="34" charset="0"/>
                <a:cs typeface="Arial" panose="020B0604020202020204" pitchFamily="34" charset="0"/>
              </a:rPr>
              <a:t>process</a:t>
            </a:r>
            <a:r>
              <a:rPr lang="en-US" sz="1800" dirty="0">
                <a:latin typeface="Arial" panose="020B0604020202020204" pitchFamily="34" charset="0"/>
                <a:cs typeface="Arial" panose="020B0604020202020204" pitchFamily="34" charset="0"/>
              </a:rPr>
              <a:t> analysis and enriched with domain </a:t>
            </a:r>
            <a:r>
              <a:rPr lang="en-US" sz="1800" b="1" dirty="0">
                <a:latin typeface="Arial" panose="020B0604020202020204" pitchFamily="34" charset="0"/>
                <a:cs typeface="Arial" panose="020B0604020202020204" pitchFamily="34" charset="0"/>
              </a:rPr>
              <a:t>knowledge</a:t>
            </a:r>
            <a:r>
              <a:rPr lang="en-US" sz="1800" dirty="0">
                <a:latin typeface="Arial" panose="020B0604020202020204" pitchFamily="34" charset="0"/>
                <a:cs typeface="Arial" panose="020B0604020202020204" pitchFamily="34" charset="0"/>
              </a:rPr>
              <a:t>/expertise</a:t>
            </a:r>
          </a:p>
          <a:p>
            <a:pPr algn="just"/>
            <a:r>
              <a:rPr lang="en-US" sz="1800" b="1" dirty="0">
                <a:latin typeface="Arial" panose="020B0604020202020204" pitchFamily="34" charset="0"/>
                <a:cs typeface="Arial" panose="020B0604020202020204" pitchFamily="34" charset="0"/>
              </a:rPr>
              <a:t>Technologies</a:t>
            </a:r>
            <a:r>
              <a:rPr lang="en-US" sz="1800" dirty="0">
                <a:latin typeface="Arial" panose="020B0604020202020204" pitchFamily="34" charset="0"/>
                <a:cs typeface="Arial" panose="020B0604020202020204" pitchFamily="34" charset="0"/>
              </a:rPr>
              <a:t>: Big data, Real-time processing, AI</a:t>
            </a:r>
          </a:p>
          <a:p>
            <a:pPr marL="0" indent="0" algn="just">
              <a:buNone/>
            </a:pPr>
            <a:endParaRPr lang="en-GB" sz="2000" dirty="0">
              <a:latin typeface="Arial" panose="020B0604020202020204" pitchFamily="34" charset="0"/>
              <a:ea typeface="Times New Roman" panose="02020603050405020304" pitchFamily="18" charset="0"/>
              <a:cs typeface="Arial" panose="020B0604020202020204" pitchFamily="34" charset="0"/>
            </a:endParaRPr>
          </a:p>
          <a:p>
            <a:pPr algn="just"/>
            <a:r>
              <a:rPr lang="en-GB" sz="1800" b="1" dirty="0">
                <a:effectLst/>
                <a:latin typeface="Arial" panose="020B0604020202020204" pitchFamily="34" charset="0"/>
                <a:ea typeface="MS PGothic" panose="020B0600070205080204" pitchFamily="34" charset="-128"/>
                <a:cs typeface="Arial" panose="020B0604020202020204" pitchFamily="34" charset="0"/>
              </a:rPr>
              <a:t>The Business Technology Incubator of Technical Faculties Belgrade</a:t>
            </a:r>
            <a:r>
              <a:rPr lang="en-GB" sz="1800" dirty="0">
                <a:effectLst/>
                <a:latin typeface="Arial" panose="020B0604020202020204" pitchFamily="34" charset="0"/>
                <a:ea typeface="MS PGothic" panose="020B0600070205080204" pitchFamily="34" charset="-128"/>
                <a:cs typeface="Arial" panose="020B0604020202020204" pitchFamily="34" charset="0"/>
              </a:rPr>
              <a:t> (</a:t>
            </a:r>
            <a:r>
              <a:rPr lang="en-GB" sz="1800" u="sng" dirty="0">
                <a:solidFill>
                  <a:srgbClr val="0000FF"/>
                </a:solidFill>
                <a:effectLst/>
                <a:latin typeface="Arial" panose="020B0604020202020204" pitchFamily="34" charset="0"/>
                <a:ea typeface="MS PGothic" panose="020B0600070205080204" pitchFamily="34" charset="-128"/>
                <a:cs typeface="Arial" panose="020B0604020202020204" pitchFamily="34" charset="0"/>
                <a:hlinkClick r:id="rId3"/>
              </a:rPr>
              <a:t>BITF</a:t>
            </a:r>
            <a:r>
              <a:rPr lang="en-GB" sz="1800" dirty="0">
                <a:effectLst/>
                <a:latin typeface="Arial" panose="020B0604020202020204" pitchFamily="34" charset="0"/>
                <a:ea typeface="MS PGothic" panose="020B0600070205080204" pitchFamily="34" charset="-128"/>
                <a:cs typeface="Arial" panose="020B0604020202020204" pitchFamily="34" charset="0"/>
              </a:rPr>
              <a:t>) is </a:t>
            </a:r>
            <a:r>
              <a:rPr lang="en-GB" sz="1800" b="1" dirty="0">
                <a:effectLst/>
                <a:latin typeface="Arial" panose="020B0604020202020204" pitchFamily="34" charset="0"/>
                <a:ea typeface="MS PGothic" panose="020B0600070205080204" pitchFamily="34" charset="-128"/>
                <a:cs typeface="Arial" panose="020B0604020202020204" pitchFamily="34" charset="0"/>
              </a:rPr>
              <a:t>the first and leading business technology incubator in Serbia</a:t>
            </a:r>
            <a:r>
              <a:rPr lang="en-GB" sz="1800" dirty="0">
                <a:effectLst/>
                <a:latin typeface="Arial" panose="020B0604020202020204" pitchFamily="34" charset="0"/>
                <a:ea typeface="MS PGothic" panose="020B0600070205080204" pitchFamily="34" charset="-128"/>
                <a:cs typeface="Arial" panose="020B0604020202020204" pitchFamily="34" charset="0"/>
              </a:rPr>
              <a:t>, established in year 2006. </a:t>
            </a:r>
          </a:p>
          <a:p>
            <a:pPr algn="just"/>
            <a:r>
              <a:rPr lang="en-GB" sz="1800" dirty="0">
                <a:effectLst/>
                <a:latin typeface="Arial" panose="020B0604020202020204" pitchFamily="34" charset="0"/>
                <a:ea typeface="MS PGothic" panose="020B0600070205080204" pitchFamily="34" charset="-128"/>
                <a:cs typeface="Arial" panose="020B0604020202020204" pitchFamily="34" charset="0"/>
              </a:rPr>
              <a:t>BITF is founded as a result of collaboration between four distinguish technical faculties of the University of Belgrade (</a:t>
            </a:r>
            <a:r>
              <a:rPr lang="en-GB" sz="1800" dirty="0">
                <a:solidFill>
                  <a:srgbClr val="000000"/>
                </a:solidFill>
                <a:effectLst/>
                <a:latin typeface="Arial" panose="020B0604020202020204" pitchFamily="34" charset="0"/>
                <a:ea typeface="MS PGothic" panose="020B0600070205080204" pitchFamily="34" charset="-128"/>
                <a:cs typeface="Arial" panose="020B0604020202020204" pitchFamily="34" charset="0"/>
              </a:rPr>
              <a:t>Faculty of Electrical Engineering, Faculty of Mechanical Engineering, Faculty of Civil Engineering and Faculty of Technology and Metallurgy</a:t>
            </a:r>
            <a:r>
              <a:rPr lang="en-GB" sz="1800" dirty="0">
                <a:effectLst/>
                <a:latin typeface="Arial" panose="020B0604020202020204" pitchFamily="34" charset="0"/>
                <a:ea typeface="MS PGothic" panose="020B0600070205080204" pitchFamily="34" charset="-128"/>
                <a:cs typeface="Arial" panose="020B0604020202020204" pitchFamily="34" charset="0"/>
              </a:rPr>
              <a:t>), local municipal government and the Democratic Transition Initiative, NGO. </a:t>
            </a:r>
            <a:endParaRPr lang="en-DE"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E50CB027-ED0C-4900-048E-C82658B46A1A}"/>
              </a:ext>
            </a:extLst>
          </p:cNvPr>
          <p:cNvSpPr/>
          <p:nvPr/>
        </p:nvSpPr>
        <p:spPr>
          <a:xfrm>
            <a:off x="0" y="0"/>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9" name="Kép 11">
            <a:extLst>
              <a:ext uri="{FF2B5EF4-FFF2-40B4-BE49-F238E27FC236}">
                <a16:creationId xmlns:a16="http://schemas.microsoft.com/office/drawing/2014/main" id="{AE9BDC49-5A8A-E98B-4ACC-2B574942C0C5}"/>
              </a:ext>
            </a:extLst>
          </p:cNvPr>
          <p:cNvPicPr>
            <a:picLocks noChangeAspect="1"/>
          </p:cNvPicPr>
          <p:nvPr/>
        </p:nvPicPr>
        <p:blipFill>
          <a:blip r:embed="rId4"/>
          <a:stretch>
            <a:fillRect/>
          </a:stretch>
        </p:blipFill>
        <p:spPr>
          <a:xfrm>
            <a:off x="208280" y="1445261"/>
            <a:ext cx="1780630" cy="699992"/>
          </a:xfrm>
          <a:prstGeom prst="rect">
            <a:avLst/>
          </a:prstGeom>
        </p:spPr>
      </p:pic>
      <p:sp>
        <p:nvSpPr>
          <p:cNvPr id="10" name="Rectangle 9">
            <a:extLst>
              <a:ext uri="{FF2B5EF4-FFF2-40B4-BE49-F238E27FC236}">
                <a16:creationId xmlns:a16="http://schemas.microsoft.com/office/drawing/2014/main" id="{A6F6FE49-10FB-6011-CBFA-4AFA3F030FB8}"/>
              </a:ext>
            </a:extLst>
          </p:cNvPr>
          <p:cNvSpPr/>
          <p:nvPr/>
        </p:nvSpPr>
        <p:spPr>
          <a:xfrm>
            <a:off x="0" y="6627812"/>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2352888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52FC-BFAD-CD96-BB30-FF4A12FFF835}"/>
              </a:ext>
            </a:extLst>
          </p:cNvPr>
          <p:cNvSpPr>
            <a:spLocks noGrp="1"/>
          </p:cNvSpPr>
          <p:nvPr>
            <p:ph type="title"/>
          </p:nvPr>
        </p:nvSpPr>
        <p:spPr/>
        <p:txBody>
          <a:bodyPr>
            <a:normAutofit/>
          </a:bodyPr>
          <a:lstStyle/>
          <a:p>
            <a:r>
              <a:rPr lang="en-US" b="1" dirty="0"/>
              <a:t>Data analysis: manufacturing process</a:t>
            </a:r>
          </a:p>
        </p:txBody>
      </p:sp>
      <p:pic>
        <p:nvPicPr>
          <p:cNvPr id="3" name="Picture 2">
            <a:extLst>
              <a:ext uri="{FF2B5EF4-FFF2-40B4-BE49-F238E27FC236}">
                <a16:creationId xmlns:a16="http://schemas.microsoft.com/office/drawing/2014/main" id="{8701C190-6C29-3461-8259-91138DECFA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7989" y="2292785"/>
            <a:ext cx="6955378" cy="4332830"/>
          </a:xfrm>
          <a:prstGeom prst="rect">
            <a:avLst/>
          </a:prstGeom>
        </p:spPr>
      </p:pic>
      <p:sp>
        <p:nvSpPr>
          <p:cNvPr id="6" name="TextBox 5">
            <a:extLst>
              <a:ext uri="{FF2B5EF4-FFF2-40B4-BE49-F238E27FC236}">
                <a16:creationId xmlns:a16="http://schemas.microsoft.com/office/drawing/2014/main" id="{7A786A8B-202C-DB2B-31EB-57F95A4E065B}"/>
              </a:ext>
            </a:extLst>
          </p:cNvPr>
          <p:cNvSpPr txBox="1"/>
          <p:nvPr/>
        </p:nvSpPr>
        <p:spPr>
          <a:xfrm>
            <a:off x="936523" y="1638875"/>
            <a:ext cx="5503606" cy="373500"/>
          </a:xfrm>
          <a:prstGeom prst="rect">
            <a:avLst/>
          </a:prstGeom>
          <a:noFill/>
        </p:spPr>
        <p:txBody>
          <a:bodyPr wrap="square">
            <a:spAutoFit/>
          </a:bodyPr>
          <a:lstStyle/>
          <a:p>
            <a:pPr>
              <a:lnSpc>
                <a:spcPct val="106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Signal behavior for boiling water in caldron</a:t>
            </a:r>
            <a:endParaRPr lang="en-DE" sz="1800" dirty="0">
              <a:solidFill>
                <a:srgbClr val="3F3F3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1BC9089-5B29-BDFB-712C-7671E32A8B6B}"/>
              </a:ext>
            </a:extLst>
          </p:cNvPr>
          <p:cNvSpPr txBox="1"/>
          <p:nvPr/>
        </p:nvSpPr>
        <p:spPr>
          <a:xfrm>
            <a:off x="8568840" y="2292785"/>
            <a:ext cx="3350341" cy="3416320"/>
          </a:xfrm>
          <a:prstGeom prst="rect">
            <a:avLst/>
          </a:prstGeom>
          <a:noFill/>
        </p:spPr>
        <p:txBody>
          <a:bodyPr wrap="square">
            <a:spAutoFit/>
          </a:bodyPr>
          <a:lstStyle/>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THDI is very small here (except for temporary peaks), because in this process we have only heaters with basically only resistive impedance, so there is almost nothing to inject distortion in electric current. </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Big electric current, around 60A, is necessary for heaters</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R</a:t>
            </a:r>
            <a:r>
              <a:rPr lang="en-US" sz="1800" dirty="0">
                <a:effectLst/>
                <a:latin typeface="Calibri" panose="020F0502020204030204" pitchFamily="34" charset="0"/>
                <a:ea typeface="Calibri" panose="020F0502020204030204" pitchFamily="34" charset="0"/>
                <a:cs typeface="Times New Roman" panose="02020603050405020304" pitchFamily="18" charset="0"/>
              </a:rPr>
              <a:t>eactive power is small</a:t>
            </a:r>
            <a:endParaRPr lang="en-DE" dirty="0"/>
          </a:p>
        </p:txBody>
      </p:sp>
      <p:sp>
        <p:nvSpPr>
          <p:cNvPr id="7" name="Rectangle 6">
            <a:extLst>
              <a:ext uri="{FF2B5EF4-FFF2-40B4-BE49-F238E27FC236}">
                <a16:creationId xmlns:a16="http://schemas.microsoft.com/office/drawing/2014/main" id="{D807F0F4-F382-D391-BA4A-8F39BA9E0DCD}"/>
              </a:ext>
            </a:extLst>
          </p:cNvPr>
          <p:cNvSpPr/>
          <p:nvPr/>
        </p:nvSpPr>
        <p:spPr>
          <a:xfrm>
            <a:off x="0" y="0"/>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5" name="Picture 4">
            <a:extLst>
              <a:ext uri="{FF2B5EF4-FFF2-40B4-BE49-F238E27FC236}">
                <a16:creationId xmlns:a16="http://schemas.microsoft.com/office/drawing/2014/main" id="{03ABBFAC-375A-1DA8-21C2-DA8DC4F196AE}"/>
              </a:ext>
            </a:extLst>
          </p:cNvPr>
          <p:cNvPicPr>
            <a:picLocks noChangeAspect="1"/>
          </p:cNvPicPr>
          <p:nvPr/>
        </p:nvPicPr>
        <p:blipFill rotWithShape="1">
          <a:blip r:embed="rId3"/>
          <a:srcRect l="55871" t="18218" r="8309" b="22648"/>
          <a:stretch/>
        </p:blipFill>
        <p:spPr>
          <a:xfrm>
            <a:off x="11224372" y="237753"/>
            <a:ext cx="967628" cy="806132"/>
          </a:xfrm>
          <a:prstGeom prst="rect">
            <a:avLst/>
          </a:prstGeom>
          <a:ln>
            <a:solidFill>
              <a:schemeClr val="tx2"/>
            </a:solidFill>
          </a:ln>
        </p:spPr>
      </p:pic>
      <p:sp>
        <p:nvSpPr>
          <p:cNvPr id="8" name="Rectangle 7">
            <a:extLst>
              <a:ext uri="{FF2B5EF4-FFF2-40B4-BE49-F238E27FC236}">
                <a16:creationId xmlns:a16="http://schemas.microsoft.com/office/drawing/2014/main" id="{E27FC7D3-789C-29AC-6A0B-481CB5948E91}"/>
              </a:ext>
            </a:extLst>
          </p:cNvPr>
          <p:cNvSpPr/>
          <p:nvPr/>
        </p:nvSpPr>
        <p:spPr>
          <a:xfrm>
            <a:off x="0" y="6627812"/>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636787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52FC-BFAD-CD96-BB30-FF4A12FFF835}"/>
              </a:ext>
            </a:extLst>
          </p:cNvPr>
          <p:cNvSpPr>
            <a:spLocks noGrp="1"/>
          </p:cNvSpPr>
          <p:nvPr>
            <p:ph type="title"/>
          </p:nvPr>
        </p:nvSpPr>
        <p:spPr/>
        <p:txBody>
          <a:bodyPr>
            <a:normAutofit/>
          </a:bodyPr>
          <a:lstStyle/>
          <a:p>
            <a:r>
              <a:rPr lang="en-US" b="1" dirty="0"/>
              <a:t>Data analysis: manufacturing process</a:t>
            </a:r>
          </a:p>
        </p:txBody>
      </p:sp>
      <p:sp>
        <p:nvSpPr>
          <p:cNvPr id="6" name="TextBox 5">
            <a:extLst>
              <a:ext uri="{FF2B5EF4-FFF2-40B4-BE49-F238E27FC236}">
                <a16:creationId xmlns:a16="http://schemas.microsoft.com/office/drawing/2014/main" id="{7A786A8B-202C-DB2B-31EB-57F95A4E065B}"/>
              </a:ext>
            </a:extLst>
          </p:cNvPr>
          <p:cNvSpPr txBox="1"/>
          <p:nvPr/>
        </p:nvSpPr>
        <p:spPr>
          <a:xfrm>
            <a:off x="1027963" y="1325890"/>
            <a:ext cx="5503606" cy="373500"/>
          </a:xfrm>
          <a:prstGeom prst="rect">
            <a:avLst/>
          </a:prstGeom>
          <a:noFill/>
        </p:spPr>
        <p:txBody>
          <a:bodyPr wrap="square">
            <a:spAutoFit/>
          </a:bodyPr>
          <a:lstStyle/>
          <a:p>
            <a:pPr>
              <a:lnSpc>
                <a:spcPct val="106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Signal behavior for FRYMA motor</a:t>
            </a:r>
            <a:endParaRPr lang="en-DE" sz="1800" dirty="0">
              <a:solidFill>
                <a:srgbClr val="3F3F3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1BC9089-5B29-BDFB-712C-7671E32A8B6B}"/>
              </a:ext>
            </a:extLst>
          </p:cNvPr>
          <p:cNvSpPr txBox="1"/>
          <p:nvPr/>
        </p:nvSpPr>
        <p:spPr>
          <a:xfrm>
            <a:off x="8568840" y="2292785"/>
            <a:ext cx="3350341" cy="3412153"/>
          </a:xfrm>
          <a:prstGeom prst="rect">
            <a:avLst/>
          </a:prstGeom>
          <a:noFill/>
        </p:spPr>
        <p:txBody>
          <a:bodyPr wrap="square">
            <a:spAutoFit/>
          </a:bodyPr>
          <a:lstStyle/>
          <a:p>
            <a:pPr marL="285750" indent="-285750" algn="just">
              <a:lnSpc>
                <a:spcPct val="106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THDI is much larger, around 100%, even before working mode, we have 20, 30% of distortion, which is a big number. </a:t>
            </a:r>
          </a:p>
          <a:p>
            <a:pPr marL="285750" indent="-285750" algn="just">
              <a:lnSpc>
                <a:spcPct val="106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Reactive power is here negative, which is unusual. That indicates they can have some capacitors batteries or something like that for reactive power compensation.</a:t>
            </a:r>
            <a:endParaRPr lang="en-D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4E10D621-57FA-1DDC-C134-B3F271DBBB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920" y="1667339"/>
            <a:ext cx="7111907" cy="4771361"/>
          </a:xfrm>
          <a:prstGeom prst="rect">
            <a:avLst/>
          </a:prstGeom>
        </p:spPr>
      </p:pic>
      <p:sp>
        <p:nvSpPr>
          <p:cNvPr id="3" name="Rectangle 2">
            <a:extLst>
              <a:ext uri="{FF2B5EF4-FFF2-40B4-BE49-F238E27FC236}">
                <a16:creationId xmlns:a16="http://schemas.microsoft.com/office/drawing/2014/main" id="{447300DC-7677-1D43-C7EE-3230600BD105}"/>
              </a:ext>
            </a:extLst>
          </p:cNvPr>
          <p:cNvSpPr/>
          <p:nvPr/>
        </p:nvSpPr>
        <p:spPr>
          <a:xfrm>
            <a:off x="0" y="0"/>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8" name="Picture 7">
            <a:extLst>
              <a:ext uri="{FF2B5EF4-FFF2-40B4-BE49-F238E27FC236}">
                <a16:creationId xmlns:a16="http://schemas.microsoft.com/office/drawing/2014/main" id="{0513EA8E-CEB8-EF52-E61C-3ED44D7142EC}"/>
              </a:ext>
            </a:extLst>
          </p:cNvPr>
          <p:cNvPicPr>
            <a:picLocks noChangeAspect="1"/>
          </p:cNvPicPr>
          <p:nvPr/>
        </p:nvPicPr>
        <p:blipFill rotWithShape="1">
          <a:blip r:embed="rId3"/>
          <a:srcRect l="55871" t="18218" r="8309" b="22648"/>
          <a:stretch/>
        </p:blipFill>
        <p:spPr>
          <a:xfrm>
            <a:off x="11224372" y="237753"/>
            <a:ext cx="967628" cy="806132"/>
          </a:xfrm>
          <a:prstGeom prst="rect">
            <a:avLst/>
          </a:prstGeom>
          <a:ln>
            <a:solidFill>
              <a:schemeClr val="tx2"/>
            </a:solidFill>
          </a:ln>
        </p:spPr>
      </p:pic>
      <p:sp>
        <p:nvSpPr>
          <p:cNvPr id="10" name="Rectangle 9">
            <a:extLst>
              <a:ext uri="{FF2B5EF4-FFF2-40B4-BE49-F238E27FC236}">
                <a16:creationId xmlns:a16="http://schemas.microsoft.com/office/drawing/2014/main" id="{08E05299-FBAA-3B19-CF5A-0A3627F7CBE6}"/>
              </a:ext>
            </a:extLst>
          </p:cNvPr>
          <p:cNvSpPr/>
          <p:nvPr/>
        </p:nvSpPr>
        <p:spPr>
          <a:xfrm>
            <a:off x="0" y="6627812"/>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1423015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C828B5-EB71-8E34-3F70-DB63BE0D9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763482"/>
            <a:ext cx="7050701" cy="4729393"/>
          </a:xfrm>
          <a:prstGeom prst="rect">
            <a:avLst/>
          </a:prstGeom>
        </p:spPr>
      </p:pic>
      <p:sp>
        <p:nvSpPr>
          <p:cNvPr id="2" name="Title 1">
            <a:extLst>
              <a:ext uri="{FF2B5EF4-FFF2-40B4-BE49-F238E27FC236}">
                <a16:creationId xmlns:a16="http://schemas.microsoft.com/office/drawing/2014/main" id="{8A6452FC-BFAD-CD96-BB30-FF4A12FFF835}"/>
              </a:ext>
            </a:extLst>
          </p:cNvPr>
          <p:cNvSpPr>
            <a:spLocks noGrp="1"/>
          </p:cNvSpPr>
          <p:nvPr>
            <p:ph type="title"/>
          </p:nvPr>
        </p:nvSpPr>
        <p:spPr/>
        <p:txBody>
          <a:bodyPr>
            <a:normAutofit/>
          </a:bodyPr>
          <a:lstStyle/>
          <a:p>
            <a:r>
              <a:rPr lang="en-US" b="1" dirty="0"/>
              <a:t>Data analysis: manufacturing process</a:t>
            </a:r>
          </a:p>
        </p:txBody>
      </p:sp>
      <p:sp>
        <p:nvSpPr>
          <p:cNvPr id="6" name="TextBox 5">
            <a:extLst>
              <a:ext uri="{FF2B5EF4-FFF2-40B4-BE49-F238E27FC236}">
                <a16:creationId xmlns:a16="http://schemas.microsoft.com/office/drawing/2014/main" id="{7A786A8B-202C-DB2B-31EB-57F95A4E065B}"/>
              </a:ext>
            </a:extLst>
          </p:cNvPr>
          <p:cNvSpPr txBox="1"/>
          <p:nvPr/>
        </p:nvSpPr>
        <p:spPr>
          <a:xfrm>
            <a:off x="936523" y="1320760"/>
            <a:ext cx="5503606" cy="373500"/>
          </a:xfrm>
          <a:prstGeom prst="rect">
            <a:avLst/>
          </a:prstGeom>
          <a:noFill/>
        </p:spPr>
        <p:txBody>
          <a:bodyPr wrap="square">
            <a:spAutoFit/>
          </a:bodyPr>
          <a:lstStyle/>
          <a:p>
            <a:pPr>
              <a:lnSpc>
                <a:spcPct val="106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Working modes for FRYMA motor</a:t>
            </a:r>
            <a:endParaRPr lang="en-DE" sz="1800" dirty="0">
              <a:solidFill>
                <a:srgbClr val="3F3F3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1BC9089-5B29-BDFB-712C-7671E32A8B6B}"/>
              </a:ext>
            </a:extLst>
          </p:cNvPr>
          <p:cNvSpPr txBox="1"/>
          <p:nvPr/>
        </p:nvSpPr>
        <p:spPr>
          <a:xfrm>
            <a:off x="7688826" y="1638875"/>
            <a:ext cx="4220523" cy="4821000"/>
          </a:xfrm>
          <a:prstGeom prst="rect">
            <a:avLst/>
          </a:prstGeom>
          <a:noFill/>
        </p:spPr>
        <p:txBody>
          <a:bodyPr wrap="square">
            <a:spAutoFit/>
          </a:bodyPr>
          <a:lstStyle/>
          <a:p>
            <a:pPr marL="285750" lvl="0" indent="-285750" algn="just">
              <a:lnSpc>
                <a:spcPct val="107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blue period, machine started to work, not sure exactly what, but current increasing and drastic THDI increasing.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green period with a much bigger electric current (almost 10 times bigger), but what is interesting is that distortion in current is just slightly bigger.</a:t>
            </a:r>
            <a:endParaRPr lang="en-D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red period is similar to green, but with smaller current and bigger distortion, which is not good for the electric grid. </a:t>
            </a:r>
            <a:endParaRPr lang="en-D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yellow period represents a working mode that is more similar to blue but has bigger current and bigger distortion (THDI).</a:t>
            </a:r>
            <a:endParaRPr lang="en-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E7A5BB7A-078A-8A19-C915-15EAA06ED43C}"/>
              </a:ext>
            </a:extLst>
          </p:cNvPr>
          <p:cNvSpPr/>
          <p:nvPr/>
        </p:nvSpPr>
        <p:spPr>
          <a:xfrm>
            <a:off x="0" y="0"/>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5" name="Picture 4">
            <a:extLst>
              <a:ext uri="{FF2B5EF4-FFF2-40B4-BE49-F238E27FC236}">
                <a16:creationId xmlns:a16="http://schemas.microsoft.com/office/drawing/2014/main" id="{89CBD5E0-AEDA-7030-B4F4-CC6ED3A48727}"/>
              </a:ext>
            </a:extLst>
          </p:cNvPr>
          <p:cNvPicPr>
            <a:picLocks noChangeAspect="1"/>
          </p:cNvPicPr>
          <p:nvPr/>
        </p:nvPicPr>
        <p:blipFill rotWithShape="1">
          <a:blip r:embed="rId3"/>
          <a:srcRect l="55871" t="18218" r="8309" b="22648"/>
          <a:stretch/>
        </p:blipFill>
        <p:spPr>
          <a:xfrm>
            <a:off x="11224372" y="237753"/>
            <a:ext cx="967628" cy="806132"/>
          </a:xfrm>
          <a:prstGeom prst="rect">
            <a:avLst/>
          </a:prstGeom>
          <a:ln>
            <a:solidFill>
              <a:schemeClr val="tx2"/>
            </a:solidFill>
          </a:ln>
        </p:spPr>
      </p:pic>
      <p:sp>
        <p:nvSpPr>
          <p:cNvPr id="8" name="Rectangle 7">
            <a:extLst>
              <a:ext uri="{FF2B5EF4-FFF2-40B4-BE49-F238E27FC236}">
                <a16:creationId xmlns:a16="http://schemas.microsoft.com/office/drawing/2014/main" id="{1FAB7089-E5B4-20F7-83B1-F70420E68468}"/>
              </a:ext>
            </a:extLst>
          </p:cNvPr>
          <p:cNvSpPr/>
          <p:nvPr/>
        </p:nvSpPr>
        <p:spPr>
          <a:xfrm>
            <a:off x="0" y="6627812"/>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2235165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52FC-BFAD-CD96-BB30-FF4A12FFF835}"/>
              </a:ext>
            </a:extLst>
          </p:cNvPr>
          <p:cNvSpPr>
            <a:spLocks noGrp="1"/>
          </p:cNvSpPr>
          <p:nvPr>
            <p:ph type="title"/>
          </p:nvPr>
        </p:nvSpPr>
        <p:spPr/>
        <p:txBody>
          <a:bodyPr>
            <a:normAutofit/>
          </a:bodyPr>
          <a:lstStyle/>
          <a:p>
            <a:r>
              <a:rPr lang="en-US" b="1" dirty="0"/>
              <a:t>Data analysis: manufacturing process</a:t>
            </a:r>
          </a:p>
        </p:txBody>
      </p:sp>
      <p:sp>
        <p:nvSpPr>
          <p:cNvPr id="6" name="TextBox 5">
            <a:extLst>
              <a:ext uri="{FF2B5EF4-FFF2-40B4-BE49-F238E27FC236}">
                <a16:creationId xmlns:a16="http://schemas.microsoft.com/office/drawing/2014/main" id="{7A786A8B-202C-DB2B-31EB-57F95A4E065B}"/>
              </a:ext>
            </a:extLst>
          </p:cNvPr>
          <p:cNvSpPr txBox="1"/>
          <p:nvPr/>
        </p:nvSpPr>
        <p:spPr>
          <a:xfrm>
            <a:off x="820830" y="1354395"/>
            <a:ext cx="6469652" cy="373500"/>
          </a:xfrm>
          <a:prstGeom prst="rect">
            <a:avLst/>
          </a:prstGeom>
          <a:noFill/>
        </p:spPr>
        <p:txBody>
          <a:bodyPr wrap="square">
            <a:spAutoFit/>
          </a:bodyPr>
          <a:lstStyle/>
          <a:p>
            <a:pPr>
              <a:lnSpc>
                <a:spcPct val="106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Signal behavior of CO2 emission during selected operation modes</a:t>
            </a:r>
            <a:endParaRPr lang="en-DE" sz="1800" dirty="0">
              <a:solidFill>
                <a:srgbClr val="3F3F3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1BC9089-5B29-BDFB-712C-7671E32A8B6B}"/>
              </a:ext>
            </a:extLst>
          </p:cNvPr>
          <p:cNvSpPr txBox="1"/>
          <p:nvPr/>
        </p:nvSpPr>
        <p:spPr>
          <a:xfrm>
            <a:off x="7688826" y="2779000"/>
            <a:ext cx="4220523" cy="2153731"/>
          </a:xfrm>
          <a:prstGeom prst="rect">
            <a:avLst/>
          </a:prstGeom>
          <a:noFill/>
        </p:spPr>
        <p:txBody>
          <a:bodyPr wrap="square">
            <a:spAutoFit/>
          </a:bodyPr>
          <a:lstStyle/>
          <a:p>
            <a:pPr marL="285750" lvl="0" indent="-285750" algn="just">
              <a:lnSpc>
                <a:spcPct val="107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CO2 emission rises right after green operation mode, but also during red operation mode. This shows us that some of these operation modes have a big impact on CO2 emission, but which one is yet to be discovered with further analysis</a:t>
            </a:r>
            <a:endParaRPr lang="en-D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0F43F54C-514C-5E2E-C684-8BE160EA29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496" y="1949116"/>
            <a:ext cx="6822972" cy="4392020"/>
          </a:xfrm>
          <a:prstGeom prst="rect">
            <a:avLst/>
          </a:prstGeom>
        </p:spPr>
      </p:pic>
      <p:sp>
        <p:nvSpPr>
          <p:cNvPr id="3" name="Rectangle 2">
            <a:extLst>
              <a:ext uri="{FF2B5EF4-FFF2-40B4-BE49-F238E27FC236}">
                <a16:creationId xmlns:a16="http://schemas.microsoft.com/office/drawing/2014/main" id="{1EDAB575-99FF-317C-EAAF-6A4B322F9B42}"/>
              </a:ext>
            </a:extLst>
          </p:cNvPr>
          <p:cNvSpPr/>
          <p:nvPr/>
        </p:nvSpPr>
        <p:spPr>
          <a:xfrm>
            <a:off x="0" y="0"/>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5" name="Picture 4">
            <a:extLst>
              <a:ext uri="{FF2B5EF4-FFF2-40B4-BE49-F238E27FC236}">
                <a16:creationId xmlns:a16="http://schemas.microsoft.com/office/drawing/2014/main" id="{1018D388-DC1F-3ABA-FA44-07C086D3997C}"/>
              </a:ext>
            </a:extLst>
          </p:cNvPr>
          <p:cNvPicPr>
            <a:picLocks noChangeAspect="1"/>
          </p:cNvPicPr>
          <p:nvPr/>
        </p:nvPicPr>
        <p:blipFill rotWithShape="1">
          <a:blip r:embed="rId3"/>
          <a:srcRect l="55871" t="18218" r="8309" b="22648"/>
          <a:stretch/>
        </p:blipFill>
        <p:spPr>
          <a:xfrm>
            <a:off x="11224372" y="237753"/>
            <a:ext cx="967628" cy="806132"/>
          </a:xfrm>
          <a:prstGeom prst="rect">
            <a:avLst/>
          </a:prstGeom>
          <a:ln>
            <a:solidFill>
              <a:schemeClr val="tx2"/>
            </a:solidFill>
          </a:ln>
        </p:spPr>
      </p:pic>
      <p:sp>
        <p:nvSpPr>
          <p:cNvPr id="8" name="Rectangle 7">
            <a:extLst>
              <a:ext uri="{FF2B5EF4-FFF2-40B4-BE49-F238E27FC236}">
                <a16:creationId xmlns:a16="http://schemas.microsoft.com/office/drawing/2014/main" id="{05E08125-2A27-6A36-561E-4C701D22EFBF}"/>
              </a:ext>
            </a:extLst>
          </p:cNvPr>
          <p:cNvSpPr/>
          <p:nvPr/>
        </p:nvSpPr>
        <p:spPr>
          <a:xfrm>
            <a:off x="0" y="6627812"/>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578484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52FC-BFAD-CD96-BB30-FF4A12FFF835}"/>
              </a:ext>
            </a:extLst>
          </p:cNvPr>
          <p:cNvSpPr>
            <a:spLocks noGrp="1"/>
          </p:cNvSpPr>
          <p:nvPr>
            <p:ph type="title"/>
          </p:nvPr>
        </p:nvSpPr>
        <p:spPr/>
        <p:txBody>
          <a:bodyPr>
            <a:normAutofit/>
          </a:bodyPr>
          <a:lstStyle/>
          <a:p>
            <a:r>
              <a:rPr lang="en-US" b="1" dirty="0"/>
              <a:t>Promotion activities done</a:t>
            </a:r>
          </a:p>
        </p:txBody>
      </p:sp>
      <p:sp>
        <p:nvSpPr>
          <p:cNvPr id="3" name="Content Placeholder 2">
            <a:extLst>
              <a:ext uri="{FF2B5EF4-FFF2-40B4-BE49-F238E27FC236}">
                <a16:creationId xmlns:a16="http://schemas.microsoft.com/office/drawing/2014/main" id="{D3AC435A-BA33-9388-3BEF-7A57FEA13706}"/>
              </a:ext>
            </a:extLst>
          </p:cNvPr>
          <p:cNvSpPr>
            <a:spLocks noGrp="1"/>
          </p:cNvSpPr>
          <p:nvPr>
            <p:ph idx="1"/>
          </p:nvPr>
        </p:nvSpPr>
        <p:spPr/>
        <p:txBody>
          <a:bodyPr>
            <a:normAutofit/>
          </a:bodyPr>
          <a:lstStyle/>
          <a:p>
            <a:pPr algn="just">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Awareness creation started</a:t>
            </a:r>
          </a:p>
        </p:txBody>
      </p:sp>
      <p:sp>
        <p:nvSpPr>
          <p:cNvPr id="6" name="Rectangle 5">
            <a:extLst>
              <a:ext uri="{FF2B5EF4-FFF2-40B4-BE49-F238E27FC236}">
                <a16:creationId xmlns:a16="http://schemas.microsoft.com/office/drawing/2014/main" id="{EFBDCE64-3ABF-5DA4-52D8-2D593770BAAB}"/>
              </a:ext>
            </a:extLst>
          </p:cNvPr>
          <p:cNvSpPr/>
          <p:nvPr/>
        </p:nvSpPr>
        <p:spPr>
          <a:xfrm>
            <a:off x="0" y="-43491"/>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11" name="Picture 10">
            <a:extLst>
              <a:ext uri="{FF2B5EF4-FFF2-40B4-BE49-F238E27FC236}">
                <a16:creationId xmlns:a16="http://schemas.microsoft.com/office/drawing/2014/main" id="{95F1ED22-B234-FDE1-BEC5-B34CC3622448}"/>
              </a:ext>
            </a:extLst>
          </p:cNvPr>
          <p:cNvPicPr>
            <a:picLocks noChangeAspect="1"/>
          </p:cNvPicPr>
          <p:nvPr/>
        </p:nvPicPr>
        <p:blipFill>
          <a:blip r:embed="rId2"/>
          <a:stretch>
            <a:fillRect/>
          </a:stretch>
        </p:blipFill>
        <p:spPr>
          <a:xfrm>
            <a:off x="1987232" y="2331109"/>
            <a:ext cx="9036347" cy="3845854"/>
          </a:xfrm>
          <a:prstGeom prst="rect">
            <a:avLst/>
          </a:prstGeom>
        </p:spPr>
      </p:pic>
      <p:sp>
        <p:nvSpPr>
          <p:cNvPr id="12" name="Rectangle 11">
            <a:extLst>
              <a:ext uri="{FF2B5EF4-FFF2-40B4-BE49-F238E27FC236}">
                <a16:creationId xmlns:a16="http://schemas.microsoft.com/office/drawing/2014/main" id="{38D4A39F-ECD0-41CE-71AD-0DD2C613040C}"/>
              </a:ext>
            </a:extLst>
          </p:cNvPr>
          <p:cNvSpPr/>
          <p:nvPr/>
        </p:nvSpPr>
        <p:spPr>
          <a:xfrm>
            <a:off x="0" y="6627812"/>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3089603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B00890-9ABE-4BE1-249B-598959330CC4}"/>
              </a:ext>
            </a:extLst>
          </p:cNvPr>
          <p:cNvSpPr/>
          <p:nvPr/>
        </p:nvSpPr>
        <p:spPr>
          <a:xfrm>
            <a:off x="0" y="-43491"/>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 name="Rectangle 5">
            <a:extLst>
              <a:ext uri="{FF2B5EF4-FFF2-40B4-BE49-F238E27FC236}">
                <a16:creationId xmlns:a16="http://schemas.microsoft.com/office/drawing/2014/main" id="{16431724-271C-F63E-984B-EC9DD7C201F6}"/>
              </a:ext>
            </a:extLst>
          </p:cNvPr>
          <p:cNvSpPr/>
          <p:nvPr/>
        </p:nvSpPr>
        <p:spPr>
          <a:xfrm>
            <a:off x="0" y="6627812"/>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7" name="Picture 6">
            <a:extLst>
              <a:ext uri="{FF2B5EF4-FFF2-40B4-BE49-F238E27FC236}">
                <a16:creationId xmlns:a16="http://schemas.microsoft.com/office/drawing/2014/main" id="{9AE7CD52-655D-1173-952E-292CAA49C172}"/>
              </a:ext>
            </a:extLst>
          </p:cNvPr>
          <p:cNvPicPr>
            <a:picLocks noChangeAspect="1"/>
          </p:cNvPicPr>
          <p:nvPr/>
        </p:nvPicPr>
        <p:blipFill>
          <a:blip r:embed="rId2"/>
          <a:stretch>
            <a:fillRect/>
          </a:stretch>
        </p:blipFill>
        <p:spPr>
          <a:xfrm>
            <a:off x="4912042" y="534897"/>
            <a:ext cx="4858385" cy="3394075"/>
          </a:xfrm>
          <a:prstGeom prst="rect">
            <a:avLst/>
          </a:prstGeom>
        </p:spPr>
      </p:pic>
      <p:pic>
        <p:nvPicPr>
          <p:cNvPr id="8" name="Picture 7">
            <a:extLst>
              <a:ext uri="{FF2B5EF4-FFF2-40B4-BE49-F238E27FC236}">
                <a16:creationId xmlns:a16="http://schemas.microsoft.com/office/drawing/2014/main" id="{380CC70E-6617-90AC-A1BA-754D2C7C541C}"/>
              </a:ext>
            </a:extLst>
          </p:cNvPr>
          <p:cNvPicPr>
            <a:picLocks noChangeAspect="1"/>
          </p:cNvPicPr>
          <p:nvPr/>
        </p:nvPicPr>
        <p:blipFill>
          <a:blip r:embed="rId3"/>
          <a:stretch>
            <a:fillRect/>
          </a:stretch>
        </p:blipFill>
        <p:spPr>
          <a:xfrm>
            <a:off x="8148320" y="3877939"/>
            <a:ext cx="3860800" cy="2769875"/>
          </a:xfrm>
          <a:prstGeom prst="rect">
            <a:avLst/>
          </a:prstGeom>
        </p:spPr>
      </p:pic>
      <p:pic>
        <p:nvPicPr>
          <p:cNvPr id="4" name="Picture 3">
            <a:extLst>
              <a:ext uri="{FF2B5EF4-FFF2-40B4-BE49-F238E27FC236}">
                <a16:creationId xmlns:a16="http://schemas.microsoft.com/office/drawing/2014/main" id="{99703241-0C10-9F8B-34F9-718C1406C3A9}"/>
              </a:ext>
            </a:extLst>
          </p:cNvPr>
          <p:cNvPicPr>
            <a:picLocks noChangeAspect="1"/>
          </p:cNvPicPr>
          <p:nvPr/>
        </p:nvPicPr>
        <p:blipFill>
          <a:blip r:embed="rId4"/>
          <a:stretch>
            <a:fillRect/>
          </a:stretch>
        </p:blipFill>
        <p:spPr>
          <a:xfrm>
            <a:off x="192088" y="1017276"/>
            <a:ext cx="2720340" cy="3735070"/>
          </a:xfrm>
          <a:prstGeom prst="rect">
            <a:avLst/>
          </a:prstGeom>
        </p:spPr>
      </p:pic>
      <p:pic>
        <p:nvPicPr>
          <p:cNvPr id="9" name="Picture 8" descr="Image preview">
            <a:extLst>
              <a:ext uri="{FF2B5EF4-FFF2-40B4-BE49-F238E27FC236}">
                <a16:creationId xmlns:a16="http://schemas.microsoft.com/office/drawing/2014/main" id="{B0933C67-4A7F-DF82-6A84-6D05B90C8544}"/>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b="10011"/>
          <a:stretch/>
        </p:blipFill>
        <p:spPr bwMode="auto">
          <a:xfrm>
            <a:off x="2761615" y="3086259"/>
            <a:ext cx="2226945" cy="3570293"/>
          </a:xfrm>
          <a:prstGeom prst="rect">
            <a:avLst/>
          </a:prstGeom>
          <a:noFill/>
          <a:ln>
            <a:noFill/>
          </a:ln>
        </p:spPr>
      </p:pic>
    </p:spTree>
    <p:extLst>
      <p:ext uri="{BB962C8B-B14F-4D97-AF65-F5344CB8AC3E}">
        <p14:creationId xmlns:p14="http://schemas.microsoft.com/office/powerpoint/2010/main" val="1605346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C00ABE-6A21-4F44-97D7-FE0E44BB6E5D}"/>
              </a:ext>
            </a:extLst>
          </p:cNvPr>
          <p:cNvSpPr>
            <a:spLocks noGrp="1"/>
          </p:cNvSpPr>
          <p:nvPr>
            <p:ph idx="1"/>
          </p:nvPr>
        </p:nvSpPr>
        <p:spPr/>
        <p:txBody>
          <a:bodyPr>
            <a:normAutofit/>
          </a:bodyPr>
          <a:lstStyle/>
          <a:p>
            <a:pPr marL="0" indent="0" algn="ctr">
              <a:buNone/>
            </a:pPr>
            <a:r>
              <a:rPr lang="en-US" sz="6600" dirty="0"/>
              <a:t>THANKS for the attention</a:t>
            </a:r>
            <a:endParaRPr lang="en-DE" sz="6600" dirty="0"/>
          </a:p>
        </p:txBody>
      </p:sp>
      <p:sp>
        <p:nvSpPr>
          <p:cNvPr id="2" name="Rectangle 1">
            <a:extLst>
              <a:ext uri="{FF2B5EF4-FFF2-40B4-BE49-F238E27FC236}">
                <a16:creationId xmlns:a16="http://schemas.microsoft.com/office/drawing/2014/main" id="{45E54FAC-6920-F17B-46C4-01A2863B14FC}"/>
              </a:ext>
            </a:extLst>
          </p:cNvPr>
          <p:cNvSpPr/>
          <p:nvPr/>
        </p:nvSpPr>
        <p:spPr>
          <a:xfrm>
            <a:off x="0" y="0"/>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 name="Rectangle 3">
            <a:extLst>
              <a:ext uri="{FF2B5EF4-FFF2-40B4-BE49-F238E27FC236}">
                <a16:creationId xmlns:a16="http://schemas.microsoft.com/office/drawing/2014/main" id="{ACA77D85-A9E0-A990-F9DD-0AA6F36CC4EA}"/>
              </a:ext>
            </a:extLst>
          </p:cNvPr>
          <p:cNvSpPr/>
          <p:nvPr/>
        </p:nvSpPr>
        <p:spPr>
          <a:xfrm>
            <a:off x="0" y="6627812"/>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3043946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33770-98CE-39A6-A355-8B9D7630C3D6}"/>
              </a:ext>
            </a:extLst>
          </p:cNvPr>
          <p:cNvSpPr>
            <a:spLocks noGrp="1"/>
          </p:cNvSpPr>
          <p:nvPr>
            <p:ph type="title"/>
          </p:nvPr>
        </p:nvSpPr>
        <p:spPr/>
        <p:txBody>
          <a:bodyPr>
            <a:normAutofit/>
          </a:bodyPr>
          <a:lstStyle/>
          <a:p>
            <a:r>
              <a:rPr lang="en-US" kern="0" dirty="0">
                <a:solidFill>
                  <a:srgbClr val="222222"/>
                </a:solidFill>
                <a:effectLst/>
                <a:latin typeface="+mn-lt"/>
                <a:ea typeface="Times New Roman" panose="02020603050405020304" pitchFamily="18" charset="0"/>
                <a:cs typeface="Times New Roman" panose="02020603050405020304" pitchFamily="18" charset="0"/>
              </a:rPr>
              <a:t>Cog4Sol</a:t>
            </a:r>
            <a:endParaRPr lang="en-DE" dirty="0">
              <a:latin typeface="+mn-lt"/>
            </a:endParaRPr>
          </a:p>
        </p:txBody>
      </p:sp>
      <p:sp>
        <p:nvSpPr>
          <p:cNvPr id="3" name="Content Placeholder 2">
            <a:extLst>
              <a:ext uri="{FF2B5EF4-FFF2-40B4-BE49-F238E27FC236}">
                <a16:creationId xmlns:a16="http://schemas.microsoft.com/office/drawing/2014/main" id="{80E24FBC-07DD-136F-D921-19919CA593FD}"/>
              </a:ext>
            </a:extLst>
          </p:cNvPr>
          <p:cNvSpPr>
            <a:spLocks noGrp="1"/>
          </p:cNvSpPr>
          <p:nvPr>
            <p:ph idx="1"/>
          </p:nvPr>
        </p:nvSpPr>
        <p:spPr/>
        <p:txBody>
          <a:bodyPr>
            <a:normAutofit/>
          </a:bodyPr>
          <a:lstStyle/>
          <a:p>
            <a:pPr algn="just"/>
            <a:r>
              <a:rPr lang="en-GB" b="1" dirty="0">
                <a:effectLst/>
                <a:latin typeface="Calibri" panose="020F0502020204030204" pitchFamily="34" charset="0"/>
                <a:ea typeface="Times New Roman" panose="02020603050405020304" pitchFamily="18" charset="0"/>
                <a:cs typeface="Times New Roman" panose="02020603050405020304" pitchFamily="18" charset="0"/>
              </a:rPr>
              <a:t>VISION:</a:t>
            </a:r>
            <a:r>
              <a:rPr lang="en-GB" b="1" dirty="0">
                <a:latin typeface="Calibri" panose="020F0502020204030204" pitchFamily="34" charset="0"/>
                <a:ea typeface="Times New Roman" panose="02020603050405020304" pitchFamily="18" charset="0"/>
                <a:cs typeface="Times New Roman" panose="02020603050405020304" pitchFamily="18" charset="0"/>
              </a:rPr>
              <a:t> </a:t>
            </a:r>
            <a:r>
              <a:rPr lang="en-GB" dirty="0">
                <a:effectLst/>
                <a:latin typeface="Calibri" panose="020F0502020204030204" pitchFamily="34" charset="0"/>
                <a:ea typeface="Times New Roman" panose="02020603050405020304" pitchFamily="18" charset="0"/>
                <a:cs typeface="Times New Roman" panose="02020603050405020304" pitchFamily="18" charset="0"/>
              </a:rPr>
              <a:t>to create a </a:t>
            </a:r>
            <a:r>
              <a:rPr lang="en-GB" b="1" dirty="0">
                <a:effectLst/>
                <a:latin typeface="Calibri" panose="020F0502020204030204" pitchFamily="34" charset="0"/>
                <a:ea typeface="Times New Roman" panose="02020603050405020304" pitchFamily="18" charset="0"/>
                <a:cs typeface="Times New Roman" panose="02020603050405020304" pitchFamily="18" charset="0"/>
              </a:rPr>
              <a:t>new generation</a:t>
            </a:r>
            <a:r>
              <a:rPr lang="en-GB" dirty="0">
                <a:effectLst/>
                <a:latin typeface="Calibri" panose="020F0502020204030204" pitchFamily="34" charset="0"/>
                <a:ea typeface="Times New Roman" panose="02020603050405020304" pitchFamily="18" charset="0"/>
                <a:cs typeface="Times New Roman" panose="02020603050405020304" pitchFamily="18" charset="0"/>
              </a:rPr>
              <a:t> of the predictive maintenance solutions for middle-sized solar power plants which use the </a:t>
            </a:r>
            <a:r>
              <a:rPr lang="en-GB" b="1" dirty="0">
                <a:effectLst/>
                <a:latin typeface="Calibri" panose="020F0502020204030204" pitchFamily="34" charset="0"/>
                <a:ea typeface="Times New Roman" panose="02020603050405020304" pitchFamily="18" charset="0"/>
                <a:cs typeface="Times New Roman" panose="02020603050405020304" pitchFamily="18" charset="0"/>
              </a:rPr>
              <a:t>advanced AI and data analytics methods</a:t>
            </a:r>
            <a:r>
              <a:rPr lang="en-GB" dirty="0">
                <a:effectLst/>
                <a:latin typeface="Calibri" panose="020F0502020204030204" pitchFamily="34" charset="0"/>
                <a:ea typeface="Times New Roman" panose="02020603050405020304" pitchFamily="18" charset="0"/>
                <a:cs typeface="Times New Roman" panose="02020603050405020304" pitchFamily="18" charset="0"/>
              </a:rPr>
              <a:t> for predicting/analysing not only the trends in generated solar energy, but also the </a:t>
            </a:r>
            <a:r>
              <a:rPr lang="en-GB" b="1" dirty="0">
                <a:effectLst/>
                <a:latin typeface="Calibri" panose="020F0502020204030204" pitchFamily="34" charset="0"/>
                <a:ea typeface="Times New Roman" panose="02020603050405020304" pitchFamily="18" charset="0"/>
                <a:cs typeface="Times New Roman" panose="02020603050405020304" pitchFamily="18" charset="0"/>
              </a:rPr>
              <a:t>status of the entire solar and manufacturing</a:t>
            </a:r>
            <a:r>
              <a:rPr lang="en-GB" dirty="0">
                <a:effectLst/>
                <a:latin typeface="Calibri" panose="020F0502020204030204" pitchFamily="34" charset="0"/>
                <a:ea typeface="Times New Roman" panose="02020603050405020304" pitchFamily="18" charset="0"/>
                <a:cs typeface="Times New Roman" panose="02020603050405020304" pitchFamily="18" charset="0"/>
              </a:rPr>
              <a:t> </a:t>
            </a:r>
            <a:r>
              <a:rPr lang="en-GB" b="1" dirty="0">
                <a:effectLst/>
                <a:latin typeface="Calibri" panose="020F0502020204030204" pitchFamily="34" charset="0"/>
                <a:ea typeface="Times New Roman" panose="02020603050405020304" pitchFamily="18" charset="0"/>
                <a:cs typeface="Times New Roman" panose="02020603050405020304" pitchFamily="18" charset="0"/>
              </a:rPr>
              <a:t>infrastructure </a:t>
            </a:r>
            <a:r>
              <a:rPr lang="en-GB" dirty="0">
                <a:effectLst/>
                <a:latin typeface="Calibri" panose="020F0502020204030204" pitchFamily="34" charset="0"/>
                <a:ea typeface="Times New Roman" panose="02020603050405020304" pitchFamily="18" charset="0"/>
                <a:cs typeface="Times New Roman" panose="02020603050405020304" pitchFamily="18" charset="0"/>
              </a:rPr>
              <a:t>enabling</a:t>
            </a:r>
            <a:r>
              <a:rPr lang="en-GB" b="1" dirty="0">
                <a:effectLst/>
                <a:latin typeface="Calibri" panose="020F0502020204030204" pitchFamily="34" charset="0"/>
                <a:ea typeface="Times New Roman" panose="02020603050405020304" pitchFamily="18" charset="0"/>
                <a:cs typeface="Times New Roman" panose="02020603050405020304" pitchFamily="18" charset="0"/>
              </a:rPr>
              <a:t> a holistic predictive maintenance</a:t>
            </a:r>
            <a:r>
              <a:rPr lang="en-GB" dirty="0">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lgn="just">
              <a:buNone/>
            </a:pPr>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GB" b="1" dirty="0">
                <a:effectLst/>
                <a:latin typeface="Calibri" panose="020F0502020204030204" pitchFamily="34" charset="0"/>
                <a:ea typeface="Calibri" panose="020F0502020204030204" pitchFamily="34" charset="0"/>
                <a:cs typeface="Times New Roman" panose="02020603050405020304" pitchFamily="18" charset="0"/>
              </a:rPr>
              <a:t>INNOVATION</a:t>
            </a:r>
            <a:r>
              <a:rPr lang="en-GB" dirty="0">
                <a:effectLst/>
                <a:latin typeface="Calibri" panose="020F0502020204030204" pitchFamily="34" charset="0"/>
                <a:ea typeface="Calibri" panose="020F0502020204030204" pitchFamily="34" charset="0"/>
                <a:cs typeface="Times New Roman" panose="02020603050405020304" pitchFamily="18" charset="0"/>
              </a:rPr>
              <a:t>: Modelling</a:t>
            </a:r>
            <a:r>
              <a:rPr lang="en-GB" b="1" dirty="0">
                <a:effectLst/>
                <a:latin typeface="Calibri" panose="020F0502020204030204" pitchFamily="34" charset="0"/>
                <a:ea typeface="Calibri" panose="020F0502020204030204" pitchFamily="34" charset="0"/>
                <a:cs typeface="Times New Roman" panose="02020603050405020304" pitchFamily="18" charset="0"/>
              </a:rPr>
              <a:t> normal behaviour</a:t>
            </a:r>
            <a:r>
              <a:rPr lang="en-GB" dirty="0">
                <a:effectLst/>
                <a:latin typeface="Calibri" panose="020F0502020204030204" pitchFamily="34" charset="0"/>
                <a:ea typeface="Calibri" panose="020F0502020204030204" pitchFamily="34" charset="0"/>
                <a:cs typeface="Times New Roman" panose="02020603050405020304" pitchFamily="18" charset="0"/>
              </a:rPr>
              <a:t> of the asset (infrastructure) using advanced analytics </a:t>
            </a:r>
            <a:r>
              <a:rPr lang="en-GB" dirty="0">
                <a:latin typeface="Calibri" panose="020F0502020204030204" pitchFamily="34" charset="0"/>
                <a:ea typeface="Calibri" panose="020F0502020204030204" pitchFamily="34" charset="0"/>
                <a:cs typeface="Times New Roman" panose="02020603050405020304" pitchFamily="18" charset="0"/>
              </a:rPr>
              <a:t>based on </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existing solutions for </a:t>
            </a:r>
            <a:r>
              <a:rPr lang="en-US"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advanced modeling by the technology provider</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DE"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DE" dirty="0"/>
          </a:p>
        </p:txBody>
      </p:sp>
      <p:sp>
        <p:nvSpPr>
          <p:cNvPr id="6" name="Rectangle 5">
            <a:extLst>
              <a:ext uri="{FF2B5EF4-FFF2-40B4-BE49-F238E27FC236}">
                <a16:creationId xmlns:a16="http://schemas.microsoft.com/office/drawing/2014/main" id="{A59B5801-646F-3402-2E45-563436497010}"/>
              </a:ext>
            </a:extLst>
          </p:cNvPr>
          <p:cNvSpPr/>
          <p:nvPr/>
        </p:nvSpPr>
        <p:spPr>
          <a:xfrm>
            <a:off x="2458" y="-47625"/>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 name="Rectangle 4">
            <a:extLst>
              <a:ext uri="{FF2B5EF4-FFF2-40B4-BE49-F238E27FC236}">
                <a16:creationId xmlns:a16="http://schemas.microsoft.com/office/drawing/2014/main" id="{CFB3C0A4-02A1-03F6-2950-6F714AA51A87}"/>
              </a:ext>
            </a:extLst>
          </p:cNvPr>
          <p:cNvSpPr/>
          <p:nvPr/>
        </p:nvSpPr>
        <p:spPr>
          <a:xfrm>
            <a:off x="0" y="6627812"/>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4066498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52FC-BFAD-CD96-BB30-FF4A12FFF835}"/>
              </a:ext>
            </a:extLst>
          </p:cNvPr>
          <p:cNvSpPr>
            <a:spLocks noGrp="1"/>
          </p:cNvSpPr>
          <p:nvPr>
            <p:ph type="title"/>
          </p:nvPr>
        </p:nvSpPr>
        <p:spPr/>
        <p:txBody>
          <a:bodyPr/>
          <a:lstStyle/>
          <a:p>
            <a:r>
              <a:rPr lang="en-US" b="1" dirty="0"/>
              <a:t>Main Outcomes</a:t>
            </a:r>
            <a:endParaRPr lang="en-DE" b="1" dirty="0"/>
          </a:p>
        </p:txBody>
      </p:sp>
      <p:sp>
        <p:nvSpPr>
          <p:cNvPr id="3" name="Content Placeholder 2">
            <a:extLst>
              <a:ext uri="{FF2B5EF4-FFF2-40B4-BE49-F238E27FC236}">
                <a16:creationId xmlns:a16="http://schemas.microsoft.com/office/drawing/2014/main" id="{19CA48C9-96F9-B547-C161-B3A9156AFBB7}"/>
              </a:ext>
            </a:extLst>
          </p:cNvPr>
          <p:cNvSpPr>
            <a:spLocks noGrp="1"/>
          </p:cNvSpPr>
          <p:nvPr>
            <p:ph idx="1"/>
          </p:nvPr>
        </p:nvSpPr>
        <p:spPr/>
        <p:txBody>
          <a:bodyPr>
            <a:normAutofit/>
          </a:bodyPr>
          <a:lstStyle/>
          <a:p>
            <a:pPr marL="0" indent="0" algn="just">
              <a:buNone/>
            </a:pP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There are </a:t>
            </a:r>
            <a:r>
              <a:rPr lang="en-GB" sz="2400" kern="100" dirty="0">
                <a:latin typeface="Calibri" panose="020F0502020204030204" pitchFamily="34" charset="0"/>
                <a:ea typeface="Times New Roman" panose="02020603050405020304" pitchFamily="18" charset="0"/>
                <a:cs typeface="Times New Roman" panose="02020603050405020304" pitchFamily="18" charset="0"/>
              </a:rPr>
              <a:t>two</a:t>
            </a: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 main exploitable results (outcomes):</a:t>
            </a:r>
          </a:p>
          <a:p>
            <a:pPr marL="0" indent="0" algn="just">
              <a:buNone/>
            </a:pPr>
            <a:endParaRPr lang="en-DE"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The </a:t>
            </a:r>
            <a:r>
              <a:rPr lang="en-GB" sz="2400" b="1" kern="100" dirty="0">
                <a:effectLst/>
                <a:latin typeface="Calibri" panose="020F0502020204030204" pitchFamily="34" charset="0"/>
                <a:ea typeface="Times New Roman" panose="02020603050405020304" pitchFamily="18" charset="0"/>
                <a:cs typeface="Times New Roman" panose="02020603050405020304" pitchFamily="18" charset="0"/>
              </a:rPr>
              <a:t>system (SaaS) for holistic predictive maintenance for solar power systems</a:t>
            </a: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a:t>
            </a:r>
          </a:p>
          <a:p>
            <a:pPr lvl="1" algn="just">
              <a:lnSpc>
                <a:spcPct val="107000"/>
              </a:lnSpc>
              <a:spcAft>
                <a:spcPts val="800"/>
              </a:spcAft>
            </a:pPr>
            <a:r>
              <a:rPr lang="en-GB" sz="2000" kern="100" dirty="0">
                <a:effectLst/>
                <a:latin typeface="Calibri" panose="020F0502020204030204" pitchFamily="34" charset="0"/>
                <a:ea typeface="Times New Roman" panose="02020603050405020304" pitchFamily="18" charset="0"/>
                <a:cs typeface="Times New Roman" panose="02020603050405020304" pitchFamily="18" charset="0"/>
              </a:rPr>
              <a:t>Delivered as SaaS</a:t>
            </a:r>
            <a:endParaRPr lang="en-DE"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a:pP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The </a:t>
            </a:r>
            <a:r>
              <a:rPr lang="en-GB" sz="2400" b="1" kern="100" dirty="0">
                <a:effectLst/>
                <a:latin typeface="Calibri" panose="020F0502020204030204" pitchFamily="34" charset="0"/>
                <a:ea typeface="Times New Roman" panose="02020603050405020304" pitchFamily="18" charset="0"/>
                <a:cs typeface="Times New Roman" panose="02020603050405020304" pitchFamily="18" charset="0"/>
              </a:rPr>
              <a:t>CPS-based infrastructure for easy deployable sensing and monitoring for sustainable manufacturing</a:t>
            </a: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lvl="1" algn="just">
              <a:lnSpc>
                <a:spcPct val="107000"/>
              </a:lnSpc>
            </a:pPr>
            <a:r>
              <a:rPr lang="en-GB" sz="2000" kern="100" dirty="0">
                <a:effectLst/>
                <a:latin typeface="Calibri" panose="020F0502020204030204" pitchFamily="34" charset="0"/>
                <a:ea typeface="Times New Roman" panose="02020603050405020304" pitchFamily="18" charset="0"/>
                <a:cs typeface="Times New Roman" panose="02020603050405020304" pitchFamily="18" charset="0"/>
              </a:rPr>
              <a:t>Delivered as </a:t>
            </a:r>
            <a:r>
              <a:rPr lang="en-GB" sz="2000" kern="100" dirty="0">
                <a:latin typeface="Calibri" panose="020F0502020204030204" pitchFamily="34" charset="0"/>
                <a:ea typeface="Times New Roman" panose="02020603050405020304" pitchFamily="18" charset="0"/>
                <a:cs typeface="Times New Roman" panose="02020603050405020304" pitchFamily="18" charset="0"/>
              </a:rPr>
              <a:t>an</a:t>
            </a:r>
            <a:r>
              <a:rPr lang="en-GB" sz="2000" kern="100" dirty="0">
                <a:effectLst/>
                <a:latin typeface="Calibri" panose="020F0502020204030204" pitchFamily="34" charset="0"/>
                <a:ea typeface="Times New Roman" panose="02020603050405020304" pitchFamily="18" charset="0"/>
                <a:cs typeface="Times New Roman" panose="02020603050405020304" pitchFamily="18" charset="0"/>
              </a:rPr>
              <a:t> HW</a:t>
            </a:r>
            <a:r>
              <a:rPr lang="en-GB" sz="2000" kern="100" dirty="0">
                <a:latin typeface="Calibri" panose="020F0502020204030204" pitchFamily="34" charset="0"/>
                <a:ea typeface="Times New Roman" panose="02020603050405020304" pitchFamily="18" charset="0"/>
                <a:cs typeface="Times New Roman" panose="02020603050405020304" pitchFamily="18" charset="0"/>
              </a:rPr>
              <a:t>-</a:t>
            </a:r>
            <a:r>
              <a:rPr lang="en-GB" sz="2000" kern="100" dirty="0">
                <a:effectLst/>
                <a:latin typeface="Calibri" panose="020F0502020204030204" pitchFamily="34" charset="0"/>
                <a:ea typeface="Times New Roman" panose="02020603050405020304" pitchFamily="18" charset="0"/>
                <a:cs typeface="Times New Roman" panose="02020603050405020304" pitchFamily="18" charset="0"/>
              </a:rPr>
              <a:t>SW system</a:t>
            </a:r>
            <a:endParaRPr lang="en-DE"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DE" sz="3600" dirty="0"/>
          </a:p>
        </p:txBody>
      </p:sp>
      <p:sp>
        <p:nvSpPr>
          <p:cNvPr id="6" name="Rectangle 5">
            <a:extLst>
              <a:ext uri="{FF2B5EF4-FFF2-40B4-BE49-F238E27FC236}">
                <a16:creationId xmlns:a16="http://schemas.microsoft.com/office/drawing/2014/main" id="{26A211AB-8012-BDC2-2174-BCAEF4E81980}"/>
              </a:ext>
            </a:extLst>
          </p:cNvPr>
          <p:cNvSpPr/>
          <p:nvPr/>
        </p:nvSpPr>
        <p:spPr>
          <a:xfrm>
            <a:off x="0" y="0"/>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 name="Rectangle 4">
            <a:extLst>
              <a:ext uri="{FF2B5EF4-FFF2-40B4-BE49-F238E27FC236}">
                <a16:creationId xmlns:a16="http://schemas.microsoft.com/office/drawing/2014/main" id="{14C9624D-C4CA-7EFC-D307-EC27CB5160F0}"/>
              </a:ext>
            </a:extLst>
          </p:cNvPr>
          <p:cNvSpPr/>
          <p:nvPr/>
        </p:nvSpPr>
        <p:spPr>
          <a:xfrm>
            <a:off x="0" y="6627812"/>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3929975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52FC-BFAD-CD96-BB30-FF4A12FFF835}"/>
              </a:ext>
            </a:extLst>
          </p:cNvPr>
          <p:cNvSpPr>
            <a:spLocks noGrp="1"/>
          </p:cNvSpPr>
          <p:nvPr>
            <p:ph type="title"/>
          </p:nvPr>
        </p:nvSpPr>
        <p:spPr/>
        <p:txBody>
          <a:bodyPr/>
          <a:lstStyle/>
          <a:p>
            <a:r>
              <a:rPr lang="en-US" b="1" dirty="0"/>
              <a:t>Architecture</a:t>
            </a:r>
            <a:endParaRPr lang="en-DE" b="1" dirty="0"/>
          </a:p>
        </p:txBody>
      </p:sp>
      <p:sp>
        <p:nvSpPr>
          <p:cNvPr id="6" name="Rectangle 5">
            <a:extLst>
              <a:ext uri="{FF2B5EF4-FFF2-40B4-BE49-F238E27FC236}">
                <a16:creationId xmlns:a16="http://schemas.microsoft.com/office/drawing/2014/main" id="{26A211AB-8012-BDC2-2174-BCAEF4E81980}"/>
              </a:ext>
            </a:extLst>
          </p:cNvPr>
          <p:cNvSpPr/>
          <p:nvPr/>
        </p:nvSpPr>
        <p:spPr>
          <a:xfrm>
            <a:off x="0" y="0"/>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8" name="Picture 7">
            <a:extLst>
              <a:ext uri="{FF2B5EF4-FFF2-40B4-BE49-F238E27FC236}">
                <a16:creationId xmlns:a16="http://schemas.microsoft.com/office/drawing/2014/main" id="{6031D600-30B3-763B-759E-69AD16A9BDC8}"/>
              </a:ext>
            </a:extLst>
          </p:cNvPr>
          <p:cNvPicPr>
            <a:picLocks noChangeAspect="1"/>
          </p:cNvPicPr>
          <p:nvPr/>
        </p:nvPicPr>
        <p:blipFill>
          <a:blip r:embed="rId2"/>
          <a:stretch>
            <a:fillRect/>
          </a:stretch>
        </p:blipFill>
        <p:spPr>
          <a:xfrm>
            <a:off x="1455174" y="1690688"/>
            <a:ext cx="8906355" cy="4494520"/>
          </a:xfrm>
          <a:prstGeom prst="rect">
            <a:avLst/>
          </a:prstGeom>
        </p:spPr>
      </p:pic>
      <p:sp>
        <p:nvSpPr>
          <p:cNvPr id="9" name="Rectangle 8">
            <a:extLst>
              <a:ext uri="{FF2B5EF4-FFF2-40B4-BE49-F238E27FC236}">
                <a16:creationId xmlns:a16="http://schemas.microsoft.com/office/drawing/2014/main" id="{7AE388E8-CB02-935C-C09B-0F088131FF6C}"/>
              </a:ext>
            </a:extLst>
          </p:cNvPr>
          <p:cNvSpPr/>
          <p:nvPr/>
        </p:nvSpPr>
        <p:spPr>
          <a:xfrm>
            <a:off x="0" y="6627812"/>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2815320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0667FE8-ACA3-74CC-AA13-645260DFC87D}"/>
              </a:ext>
            </a:extLst>
          </p:cNvPr>
          <p:cNvSpPr/>
          <p:nvPr/>
        </p:nvSpPr>
        <p:spPr>
          <a:xfrm>
            <a:off x="0" y="6627812"/>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 name="Title 1">
            <a:extLst>
              <a:ext uri="{FF2B5EF4-FFF2-40B4-BE49-F238E27FC236}">
                <a16:creationId xmlns:a16="http://schemas.microsoft.com/office/drawing/2014/main" id="{8A6452FC-BFAD-CD96-BB30-FF4A12FFF835}"/>
              </a:ext>
            </a:extLst>
          </p:cNvPr>
          <p:cNvSpPr>
            <a:spLocks noGrp="1"/>
          </p:cNvSpPr>
          <p:nvPr>
            <p:ph type="title"/>
          </p:nvPr>
        </p:nvSpPr>
        <p:spPr/>
        <p:txBody>
          <a:bodyPr/>
          <a:lstStyle/>
          <a:p>
            <a:r>
              <a:rPr lang="en-US" b="1" dirty="0"/>
              <a:t>Energy production Architecture</a:t>
            </a:r>
            <a:endParaRPr lang="en-DE" b="1" dirty="0"/>
          </a:p>
        </p:txBody>
      </p:sp>
      <p:sp>
        <p:nvSpPr>
          <p:cNvPr id="6" name="Rectangle 5">
            <a:extLst>
              <a:ext uri="{FF2B5EF4-FFF2-40B4-BE49-F238E27FC236}">
                <a16:creationId xmlns:a16="http://schemas.microsoft.com/office/drawing/2014/main" id="{26A211AB-8012-BDC2-2174-BCAEF4E81980}"/>
              </a:ext>
            </a:extLst>
          </p:cNvPr>
          <p:cNvSpPr/>
          <p:nvPr/>
        </p:nvSpPr>
        <p:spPr>
          <a:xfrm>
            <a:off x="0" y="0"/>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3" name="Picture 2">
            <a:extLst>
              <a:ext uri="{FF2B5EF4-FFF2-40B4-BE49-F238E27FC236}">
                <a16:creationId xmlns:a16="http://schemas.microsoft.com/office/drawing/2014/main" id="{37DB6F77-A28A-082D-ECE9-B1AED29D5B8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5077" y="1286403"/>
            <a:ext cx="7198314" cy="5368990"/>
          </a:xfrm>
          <a:prstGeom prst="rect">
            <a:avLst/>
          </a:prstGeom>
        </p:spPr>
      </p:pic>
      <p:sp>
        <p:nvSpPr>
          <p:cNvPr id="5" name="TextBox 4">
            <a:extLst>
              <a:ext uri="{FF2B5EF4-FFF2-40B4-BE49-F238E27FC236}">
                <a16:creationId xmlns:a16="http://schemas.microsoft.com/office/drawing/2014/main" id="{18D33F99-D17C-8BC1-DEE2-73789D5DD02A}"/>
              </a:ext>
            </a:extLst>
          </p:cNvPr>
          <p:cNvSpPr txBox="1"/>
          <p:nvPr/>
        </p:nvSpPr>
        <p:spPr>
          <a:xfrm>
            <a:off x="8085674" y="2506544"/>
            <a:ext cx="4021394" cy="1744773"/>
          </a:xfrm>
          <a:prstGeom prst="rect">
            <a:avLst/>
          </a:prstGeom>
          <a:solidFill>
            <a:schemeClr val="accent4">
              <a:lumMod val="20000"/>
              <a:lumOff val="80000"/>
            </a:schemeClr>
          </a:solidFill>
          <a:ln w="38100">
            <a:solidFill>
              <a:schemeClr val="tx2"/>
            </a:solidFill>
          </a:ln>
        </p:spPr>
        <p:txBody>
          <a:bodyPr wrap="square">
            <a:spAutoFit/>
          </a:bodyPr>
          <a:lstStyle/>
          <a:p>
            <a:pPr marL="342900" lvl="0" indent="-342900" algn="l">
              <a:lnSpc>
                <a:spcPct val="106000"/>
              </a:lnSpc>
              <a:spcAft>
                <a:spcPts val="800"/>
              </a:spcAft>
              <a:buFont typeface="+mj-lt"/>
              <a:buAutoNum type="arabicPeriod"/>
            </a:pPr>
            <a:r>
              <a:rPr lang="en-US" sz="1800" dirty="0">
                <a:effectLst/>
                <a:latin typeface="Arial" panose="020B0604020202020204" pitchFamily="34" charset="0"/>
                <a:ea typeface="MS PGothic" panose="020B0600070205080204" pitchFamily="34" charset="-128"/>
                <a:cs typeface="Times New Roman" panose="02020603050405020304" pitchFamily="18" charset="0"/>
              </a:rPr>
              <a:t>Sensing and processing the data about energy consumption</a:t>
            </a:r>
            <a:endParaRPr lang="en-DE" sz="1800" dirty="0">
              <a:effectLst/>
              <a:latin typeface="Arial" panose="020B0604020202020204" pitchFamily="34" charset="0"/>
              <a:ea typeface="MS PGothic" panose="020B0600070205080204" pitchFamily="34" charset="-128"/>
              <a:cs typeface="Times New Roman" panose="02020603050405020304" pitchFamily="18" charset="0"/>
            </a:endParaRPr>
          </a:p>
          <a:p>
            <a:pPr marL="342900" lvl="0" indent="-342900" algn="l">
              <a:lnSpc>
                <a:spcPct val="106000"/>
              </a:lnSpc>
              <a:spcAft>
                <a:spcPts val="800"/>
              </a:spcAft>
              <a:buFont typeface="+mj-lt"/>
              <a:buAutoNum type="arabicPeriod"/>
            </a:pPr>
            <a:r>
              <a:rPr lang="en-US" sz="1800" dirty="0">
                <a:effectLst/>
                <a:latin typeface="Arial" panose="020B0604020202020204" pitchFamily="34" charset="0"/>
                <a:ea typeface="MS PGothic" panose="020B0600070205080204" pitchFamily="34" charset="-128"/>
                <a:cs typeface="Times New Roman" panose="02020603050405020304" pitchFamily="18" charset="0"/>
              </a:rPr>
              <a:t>Sensing and processing the data about energy production</a:t>
            </a:r>
            <a:endParaRPr lang="en-DE" sz="1800" dirty="0">
              <a:effectLst/>
              <a:latin typeface="Arial" panose="020B0604020202020204" pitchFamily="34" charset="0"/>
              <a:ea typeface="MS PGothic" panose="020B0600070205080204" pitchFamily="34" charset="-128"/>
              <a:cs typeface="Times New Roman" panose="02020603050405020304" pitchFamily="18" charset="0"/>
            </a:endParaRPr>
          </a:p>
          <a:p>
            <a:pPr marL="342900" lvl="0" indent="-342900" algn="l">
              <a:lnSpc>
                <a:spcPct val="106000"/>
              </a:lnSpc>
              <a:spcAft>
                <a:spcPts val="800"/>
              </a:spcAft>
              <a:buFont typeface="+mj-lt"/>
              <a:buAutoNum type="arabicPeriod"/>
            </a:pPr>
            <a:r>
              <a:rPr lang="en-US" sz="1800" dirty="0">
                <a:effectLst/>
                <a:latin typeface="Arial" panose="020B0604020202020204" pitchFamily="34" charset="0"/>
                <a:ea typeface="MS PGothic" panose="020B0600070205080204" pitchFamily="34" charset="-128"/>
                <a:cs typeface="Times New Roman" panose="02020603050405020304" pitchFamily="18" charset="0"/>
              </a:rPr>
              <a:t>Server-side data analysis</a:t>
            </a:r>
            <a:endParaRPr lang="en-DE" sz="1800" dirty="0">
              <a:effectLst/>
              <a:latin typeface="Arial" panose="020B0604020202020204" pitchFamily="34" charset="0"/>
              <a:ea typeface="MS PGothic" panose="020B0600070205080204" pitchFamily="34" charset="-128"/>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6C2DE96-D75C-8ABC-BD76-65F8FCA2110C}"/>
              </a:ext>
            </a:extLst>
          </p:cNvPr>
          <p:cNvCxnSpPr>
            <a:cxnSpLocks/>
          </p:cNvCxnSpPr>
          <p:nvPr/>
        </p:nvCxnSpPr>
        <p:spPr>
          <a:xfrm flipH="1">
            <a:off x="4595223" y="2723536"/>
            <a:ext cx="349045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FA3AE4F-05DB-F69D-1DEB-33027724A38F}"/>
              </a:ext>
            </a:extLst>
          </p:cNvPr>
          <p:cNvCxnSpPr>
            <a:cxnSpLocks/>
            <a:stCxn id="5" idx="1"/>
          </p:cNvCxnSpPr>
          <p:nvPr/>
        </p:nvCxnSpPr>
        <p:spPr>
          <a:xfrm flipH="1">
            <a:off x="3293806" y="3378931"/>
            <a:ext cx="4791868" cy="12846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6B7EFB5-9B2E-901F-6673-25D51C70F4CD}"/>
              </a:ext>
            </a:extLst>
          </p:cNvPr>
          <p:cNvCxnSpPr>
            <a:cxnSpLocks/>
          </p:cNvCxnSpPr>
          <p:nvPr/>
        </p:nvCxnSpPr>
        <p:spPr>
          <a:xfrm flipH="1">
            <a:off x="7131945" y="4134464"/>
            <a:ext cx="953729" cy="5290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466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52FC-BFAD-CD96-BB30-FF4A12FFF835}"/>
              </a:ext>
            </a:extLst>
          </p:cNvPr>
          <p:cNvSpPr>
            <a:spLocks noGrp="1"/>
          </p:cNvSpPr>
          <p:nvPr>
            <p:ph type="title"/>
          </p:nvPr>
        </p:nvSpPr>
        <p:spPr/>
        <p:txBody>
          <a:bodyPr>
            <a:normAutofit/>
          </a:bodyPr>
          <a:lstStyle/>
          <a:p>
            <a:r>
              <a:rPr lang="en-US" b="1" dirty="0"/>
              <a:t>Sensor service</a:t>
            </a:r>
          </a:p>
        </p:txBody>
      </p:sp>
      <p:sp>
        <p:nvSpPr>
          <p:cNvPr id="3" name="Content Placeholder 2">
            <a:extLst>
              <a:ext uri="{FF2B5EF4-FFF2-40B4-BE49-F238E27FC236}">
                <a16:creationId xmlns:a16="http://schemas.microsoft.com/office/drawing/2014/main" id="{19CA48C9-96F9-B547-C161-B3A9156AFBB7}"/>
              </a:ext>
            </a:extLst>
          </p:cNvPr>
          <p:cNvSpPr>
            <a:spLocks noGrp="1"/>
          </p:cNvSpPr>
          <p:nvPr>
            <p:ph idx="1"/>
          </p:nvPr>
        </p:nvSpPr>
        <p:spPr/>
        <p:txBody>
          <a:bodyPr>
            <a:normAutofit/>
          </a:bodyPr>
          <a:lstStyle/>
          <a:p>
            <a:pPr>
              <a:lnSpc>
                <a:spcPct val="106000"/>
              </a:lnSpc>
              <a:spcAft>
                <a:spcPts val="800"/>
              </a:spcAft>
            </a:pPr>
            <a:r>
              <a:rPr lang="en-US" sz="2000" i="1" dirty="0">
                <a:effectLst/>
                <a:latin typeface="Calibri" panose="020F0502020204030204" pitchFamily="34" charset="0"/>
                <a:ea typeface="Calibri" panose="020F0502020204030204" pitchFamily="34" charset="0"/>
                <a:cs typeface="Times New Roman" panose="02020603050405020304" pitchFamily="18" charset="0"/>
              </a:rPr>
              <a:t>Power</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err="1">
                <a:effectLst/>
                <a:latin typeface="Calibri" panose="020F0502020204030204" pitchFamily="34" charset="0"/>
                <a:ea typeface="Calibri" panose="020F0502020204030204" pitchFamily="34" charset="0"/>
                <a:cs typeface="Times New Roman" panose="02020603050405020304" pitchFamily="18" charset="0"/>
              </a:rPr>
              <a:t>Power</a:t>
            </a:r>
            <a:r>
              <a:rPr lang="en-US" sz="2000" dirty="0">
                <a:effectLst/>
                <a:latin typeface="Calibri" panose="020F0502020204030204" pitchFamily="34" charset="0"/>
                <a:ea typeface="Calibri" panose="020F0502020204030204" pitchFamily="34" charset="0"/>
                <a:cs typeface="Times New Roman" panose="02020603050405020304" pitchFamily="18" charset="0"/>
              </a:rPr>
              <a:t> source gateway service is a service that continuously collects data from multiple power sensors. The sensors measure and record the power consumption data at regular intervals, usually every second. The power source service then processes this data and aggregates it into one comprehensive report. </a:t>
            </a:r>
            <a:endParaRPr lang="en-DE"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sz="2000" i="1" dirty="0">
                <a:effectLst/>
                <a:latin typeface="Calibri" panose="020F0502020204030204" pitchFamily="34" charset="0"/>
                <a:ea typeface="Calibri" panose="020F0502020204030204" pitchFamily="34" charset="0"/>
                <a:cs typeface="Times New Roman" panose="02020603050405020304" pitchFamily="18" charset="0"/>
              </a:rPr>
              <a:t>Environment</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err="1">
                <a:effectLst/>
                <a:latin typeface="Calibri" panose="020F0502020204030204" pitchFamily="34" charset="0"/>
                <a:ea typeface="Calibri" panose="020F0502020204030204" pitchFamily="34" charset="0"/>
                <a:cs typeface="Times New Roman" panose="02020603050405020304" pitchFamily="18" charset="0"/>
              </a:rPr>
              <a:t>Environment</a:t>
            </a:r>
            <a:r>
              <a:rPr lang="en-US" sz="2000" dirty="0">
                <a:effectLst/>
                <a:latin typeface="Calibri" panose="020F0502020204030204" pitchFamily="34" charset="0"/>
                <a:ea typeface="Calibri" panose="020F0502020204030204" pitchFamily="34" charset="0"/>
                <a:cs typeface="Times New Roman" panose="02020603050405020304" pitchFamily="18" charset="0"/>
              </a:rPr>
              <a:t> sensor service is a data collector for environmental data. Environmental data concerns basic atmospheric information and advanced information about Air Quality Index.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The service collects data from several sensors by writing and reading addresses from sensors registers for data collection, aggregate data and in .csv format store data in file system. Besides storing in file system environment service reports ingestion service with POST request about file path of .csv file. </a:t>
            </a:r>
            <a:endParaRPr lang="en-D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B76835E4-1A54-2912-5443-3CE942669FBD}"/>
              </a:ext>
            </a:extLst>
          </p:cNvPr>
          <p:cNvSpPr/>
          <p:nvPr/>
        </p:nvSpPr>
        <p:spPr>
          <a:xfrm>
            <a:off x="0" y="0"/>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 name="Rectangle 4">
            <a:extLst>
              <a:ext uri="{FF2B5EF4-FFF2-40B4-BE49-F238E27FC236}">
                <a16:creationId xmlns:a16="http://schemas.microsoft.com/office/drawing/2014/main" id="{9E090D69-9413-D19C-712F-B8BA72B9E220}"/>
              </a:ext>
            </a:extLst>
          </p:cNvPr>
          <p:cNvSpPr/>
          <p:nvPr/>
        </p:nvSpPr>
        <p:spPr>
          <a:xfrm>
            <a:off x="0" y="6627812"/>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35841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52FC-BFAD-CD96-BB30-FF4A12FFF835}"/>
              </a:ext>
            </a:extLst>
          </p:cNvPr>
          <p:cNvSpPr>
            <a:spLocks noGrp="1"/>
          </p:cNvSpPr>
          <p:nvPr>
            <p:ph type="title"/>
          </p:nvPr>
        </p:nvSpPr>
        <p:spPr/>
        <p:txBody>
          <a:bodyPr>
            <a:normAutofit/>
          </a:bodyPr>
          <a:lstStyle/>
          <a:p>
            <a:r>
              <a:rPr lang="en-US" b="1" dirty="0"/>
              <a:t>Architecture – </a:t>
            </a:r>
            <a:r>
              <a:rPr lang="en-US" b="1" dirty="0" err="1"/>
              <a:t>SmartLogger</a:t>
            </a:r>
            <a:r>
              <a:rPr lang="en-US" b="1" dirty="0"/>
              <a:t> </a:t>
            </a:r>
          </a:p>
        </p:txBody>
      </p:sp>
      <p:sp>
        <p:nvSpPr>
          <p:cNvPr id="6" name="TextBox 5">
            <a:extLst>
              <a:ext uri="{FF2B5EF4-FFF2-40B4-BE49-F238E27FC236}">
                <a16:creationId xmlns:a16="http://schemas.microsoft.com/office/drawing/2014/main" id="{6EC1C1CC-3D49-67DD-4EDA-603A1B69071D}"/>
              </a:ext>
            </a:extLst>
          </p:cNvPr>
          <p:cNvSpPr txBox="1"/>
          <p:nvPr/>
        </p:nvSpPr>
        <p:spPr>
          <a:xfrm>
            <a:off x="769374" y="1503938"/>
            <a:ext cx="6100916" cy="373500"/>
          </a:xfrm>
          <a:prstGeom prst="rect">
            <a:avLst/>
          </a:prstGeom>
          <a:noFill/>
        </p:spPr>
        <p:txBody>
          <a:bodyPr wrap="square">
            <a:spAutoFit/>
          </a:bodyPr>
          <a:lstStyle/>
          <a:p>
            <a:pPr>
              <a:lnSpc>
                <a:spcPct val="106000"/>
              </a:lnSpc>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Huawei Logger</a:t>
            </a:r>
            <a:endParaRPr lang="en-D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ACCE0764-3437-599D-706F-438F349966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3615" y="2305951"/>
            <a:ext cx="6867832" cy="3491148"/>
          </a:xfrm>
          <a:prstGeom prst="rect">
            <a:avLst/>
          </a:prstGeom>
        </p:spPr>
      </p:pic>
      <p:sp>
        <p:nvSpPr>
          <p:cNvPr id="3" name="Rectangle 2">
            <a:extLst>
              <a:ext uri="{FF2B5EF4-FFF2-40B4-BE49-F238E27FC236}">
                <a16:creationId xmlns:a16="http://schemas.microsoft.com/office/drawing/2014/main" id="{20708CAF-B7AA-C463-BF73-E571B7FE2E07}"/>
              </a:ext>
            </a:extLst>
          </p:cNvPr>
          <p:cNvSpPr/>
          <p:nvPr/>
        </p:nvSpPr>
        <p:spPr>
          <a:xfrm>
            <a:off x="0" y="0"/>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7" name="Picture 6">
            <a:extLst>
              <a:ext uri="{FF2B5EF4-FFF2-40B4-BE49-F238E27FC236}">
                <a16:creationId xmlns:a16="http://schemas.microsoft.com/office/drawing/2014/main" id="{165ABCB4-AEAA-4D61-A4F1-C3EC0BC530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4614" r="38803"/>
          <a:stretch/>
        </p:blipFill>
        <p:spPr>
          <a:xfrm>
            <a:off x="10137236" y="318423"/>
            <a:ext cx="1983643" cy="1097280"/>
          </a:xfrm>
          <a:prstGeom prst="rect">
            <a:avLst/>
          </a:prstGeom>
          <a:ln>
            <a:solidFill>
              <a:schemeClr val="tx2"/>
            </a:solidFill>
          </a:ln>
        </p:spPr>
      </p:pic>
      <p:sp>
        <p:nvSpPr>
          <p:cNvPr id="8" name="Rectangle 7">
            <a:extLst>
              <a:ext uri="{FF2B5EF4-FFF2-40B4-BE49-F238E27FC236}">
                <a16:creationId xmlns:a16="http://schemas.microsoft.com/office/drawing/2014/main" id="{E7AEB6AF-B5EA-276A-3779-9679535EC893}"/>
              </a:ext>
            </a:extLst>
          </p:cNvPr>
          <p:cNvSpPr/>
          <p:nvPr/>
        </p:nvSpPr>
        <p:spPr>
          <a:xfrm>
            <a:off x="0" y="6627812"/>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969714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52FC-BFAD-CD96-BB30-FF4A12FFF835}"/>
              </a:ext>
            </a:extLst>
          </p:cNvPr>
          <p:cNvSpPr>
            <a:spLocks noGrp="1"/>
          </p:cNvSpPr>
          <p:nvPr>
            <p:ph type="title"/>
          </p:nvPr>
        </p:nvSpPr>
        <p:spPr/>
        <p:txBody>
          <a:bodyPr>
            <a:normAutofit/>
          </a:bodyPr>
          <a:lstStyle/>
          <a:p>
            <a:r>
              <a:rPr lang="en-US" b="1" dirty="0"/>
              <a:t>Architecture – </a:t>
            </a:r>
            <a:r>
              <a:rPr lang="en-US" b="1" dirty="0" err="1"/>
              <a:t>SmartLogger</a:t>
            </a:r>
            <a:r>
              <a:rPr lang="en-US" b="1" dirty="0"/>
              <a:t> </a:t>
            </a:r>
          </a:p>
        </p:txBody>
      </p:sp>
      <p:sp>
        <p:nvSpPr>
          <p:cNvPr id="6" name="TextBox 5">
            <a:extLst>
              <a:ext uri="{FF2B5EF4-FFF2-40B4-BE49-F238E27FC236}">
                <a16:creationId xmlns:a16="http://schemas.microsoft.com/office/drawing/2014/main" id="{6EC1C1CC-3D49-67DD-4EDA-603A1B69071D}"/>
              </a:ext>
            </a:extLst>
          </p:cNvPr>
          <p:cNvSpPr txBox="1"/>
          <p:nvPr/>
        </p:nvSpPr>
        <p:spPr>
          <a:xfrm>
            <a:off x="769374" y="1503938"/>
            <a:ext cx="6100916" cy="373500"/>
          </a:xfrm>
          <a:prstGeom prst="rect">
            <a:avLst/>
          </a:prstGeom>
          <a:noFill/>
        </p:spPr>
        <p:txBody>
          <a:bodyPr wrap="square">
            <a:spAutoFit/>
          </a:bodyPr>
          <a:lstStyle/>
          <a:p>
            <a:pPr>
              <a:lnSpc>
                <a:spcPct val="106000"/>
              </a:lnSpc>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Huawei Logger</a:t>
            </a:r>
            <a:endParaRPr lang="en-D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806F63F-21E4-E4CA-9E6B-BAAB245CCB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554" y="2095952"/>
            <a:ext cx="4518589" cy="2277743"/>
          </a:xfrm>
          <a:prstGeom prst="rect">
            <a:avLst/>
          </a:prstGeom>
        </p:spPr>
      </p:pic>
      <p:pic>
        <p:nvPicPr>
          <p:cNvPr id="7" name="Picture 6" title="Inserting image...">
            <a:extLst>
              <a:ext uri="{FF2B5EF4-FFF2-40B4-BE49-F238E27FC236}">
                <a16:creationId xmlns:a16="http://schemas.microsoft.com/office/drawing/2014/main" id="{DB2109B9-1AC1-CAAA-71E1-29645B1EAA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279" y="3653372"/>
            <a:ext cx="6394133" cy="2277743"/>
          </a:xfrm>
          <a:prstGeom prst="rect">
            <a:avLst/>
          </a:prstGeom>
        </p:spPr>
      </p:pic>
      <p:sp>
        <p:nvSpPr>
          <p:cNvPr id="8" name="Rectangle 7">
            <a:extLst>
              <a:ext uri="{FF2B5EF4-FFF2-40B4-BE49-F238E27FC236}">
                <a16:creationId xmlns:a16="http://schemas.microsoft.com/office/drawing/2014/main" id="{1A157D82-6A62-B640-B30C-D9D9C4EC82F3}"/>
              </a:ext>
            </a:extLst>
          </p:cNvPr>
          <p:cNvSpPr/>
          <p:nvPr/>
        </p:nvSpPr>
        <p:spPr>
          <a:xfrm>
            <a:off x="0" y="0"/>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9" name="Picture 8">
            <a:extLst>
              <a:ext uri="{FF2B5EF4-FFF2-40B4-BE49-F238E27FC236}">
                <a16:creationId xmlns:a16="http://schemas.microsoft.com/office/drawing/2014/main" id="{F0B298F6-5CA4-8862-CBD5-7711F351C1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4614" r="38803"/>
          <a:stretch/>
        </p:blipFill>
        <p:spPr>
          <a:xfrm>
            <a:off x="10137236" y="318423"/>
            <a:ext cx="1983643" cy="1097280"/>
          </a:xfrm>
          <a:prstGeom prst="rect">
            <a:avLst/>
          </a:prstGeom>
          <a:ln>
            <a:solidFill>
              <a:schemeClr val="tx2"/>
            </a:solidFill>
          </a:ln>
        </p:spPr>
      </p:pic>
      <p:sp>
        <p:nvSpPr>
          <p:cNvPr id="10" name="Rectangle 9">
            <a:extLst>
              <a:ext uri="{FF2B5EF4-FFF2-40B4-BE49-F238E27FC236}">
                <a16:creationId xmlns:a16="http://schemas.microsoft.com/office/drawing/2014/main" id="{E1722EE5-8F39-F00E-3816-A6A27766D0C1}"/>
              </a:ext>
            </a:extLst>
          </p:cNvPr>
          <p:cNvSpPr/>
          <p:nvPr/>
        </p:nvSpPr>
        <p:spPr>
          <a:xfrm>
            <a:off x="0" y="6627812"/>
            <a:ext cx="12192000" cy="2301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122795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3380</TotalTime>
  <Words>1158</Words>
  <Application>Microsoft Office PowerPoint</Application>
  <PresentationFormat>Widescreen</PresentationFormat>
  <Paragraphs>92</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inherit</vt:lpstr>
      <vt:lpstr>Symbol</vt:lpstr>
      <vt:lpstr>Office Theme</vt:lpstr>
      <vt:lpstr>Cog4Sol Cognition-driven predictive maintenance of Solar power plants</vt:lpstr>
      <vt:lpstr>Partners</vt:lpstr>
      <vt:lpstr>Cog4Sol</vt:lpstr>
      <vt:lpstr>Main Outcomes</vt:lpstr>
      <vt:lpstr>Architecture</vt:lpstr>
      <vt:lpstr>Energy production Architecture</vt:lpstr>
      <vt:lpstr>Sensor service</vt:lpstr>
      <vt:lpstr>Architecture – SmartLogger </vt:lpstr>
      <vt:lpstr>Architecture – SmartLogger </vt:lpstr>
      <vt:lpstr>Architecture – SmartLogger </vt:lpstr>
      <vt:lpstr>Data analysis: energy production</vt:lpstr>
      <vt:lpstr>Data analysis: energy production</vt:lpstr>
      <vt:lpstr>Data analysis: energy production</vt:lpstr>
      <vt:lpstr>Data analysis: energy production</vt:lpstr>
      <vt:lpstr>Data analysis: energy production</vt:lpstr>
      <vt:lpstr>Data analysis: production analysis</vt:lpstr>
      <vt:lpstr>Data analysis: production analysis</vt:lpstr>
      <vt:lpstr>Data analysis: production analysis – relevant for maintenance</vt:lpstr>
      <vt:lpstr>Data analysis: manufacturing process</vt:lpstr>
      <vt:lpstr>Data analysis: manufacturing process</vt:lpstr>
      <vt:lpstr>Data analysis: manufacturing process</vt:lpstr>
      <vt:lpstr>Data analysis: manufacturing process</vt:lpstr>
      <vt:lpstr>Data analysis: manufacturing process</vt:lpstr>
      <vt:lpstr>Promotion activities done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Nenad Stojanovic</dc:creator>
  <cp:lastModifiedBy>Nenad Stojanovic</cp:lastModifiedBy>
  <cp:revision>58</cp:revision>
  <dcterms:created xsi:type="dcterms:W3CDTF">2023-01-08T20:21:50Z</dcterms:created>
  <dcterms:modified xsi:type="dcterms:W3CDTF">2023-12-10T22:28:21Z</dcterms:modified>
</cp:coreProperties>
</file>